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Raleway"/>
      <p:regular r:id="rId44"/>
      <p:bold r:id="rId45"/>
      <p:italic r:id="rId46"/>
      <p:boldItalic r:id="rId47"/>
    </p:embeddedFont>
    <p:embeddedFont>
      <p:font typeface="Raleway ExtraBold"/>
      <p:bold r:id="rId48"/>
      <p:boldItalic r:id="rId49"/>
    </p:embeddedFont>
    <p:embeddedFont>
      <p:font typeface="Amatic SC"/>
      <p:regular r:id="rId50"/>
      <p:bold r:id="rId51"/>
    </p:embeddedFont>
    <p:embeddedFont>
      <p:font typeface="Source Code Pro"/>
      <p:regular r:id="rId52"/>
      <p:bold r:id="rId53"/>
      <p:italic r:id="rId54"/>
      <p:boldItalic r:id="rId55"/>
    </p:embeddedFont>
    <p:embeddedFont>
      <p:font typeface="Pacifico"/>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FBB841-0275-4B11-91B7-692A86BD09FA}">
  <a:tblStyle styleId="{F3FBB841-0275-4B11-91B7-692A86BD09F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Raleway-regular.fntdata"/><Relationship Id="rId43" Type="http://schemas.openxmlformats.org/officeDocument/2006/relationships/slide" Target="slides/slide36.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ExtraBold-bold.fntdata"/><Relationship Id="rId47" Type="http://schemas.openxmlformats.org/officeDocument/2006/relationships/font" Target="fonts/Raleway-boldItalic.fntdata"/><Relationship Id="rId49" Type="http://schemas.openxmlformats.org/officeDocument/2006/relationships/font" Target="fonts/RalewayExtra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AmaticSC-bold.fntdata"/><Relationship Id="rId50" Type="http://schemas.openxmlformats.org/officeDocument/2006/relationships/font" Target="fonts/AmaticSC-regular.fntdata"/><Relationship Id="rId53" Type="http://schemas.openxmlformats.org/officeDocument/2006/relationships/font" Target="fonts/SourceCodePro-bold.fntdata"/><Relationship Id="rId52" Type="http://schemas.openxmlformats.org/officeDocument/2006/relationships/font" Target="fonts/SourceCodePro-regular.fntdata"/><Relationship Id="rId11" Type="http://schemas.openxmlformats.org/officeDocument/2006/relationships/slide" Target="slides/slide4.xml"/><Relationship Id="rId55" Type="http://schemas.openxmlformats.org/officeDocument/2006/relationships/font" Target="fonts/SourceCodePro-boldItalic.fntdata"/><Relationship Id="rId10" Type="http://schemas.openxmlformats.org/officeDocument/2006/relationships/slide" Target="slides/slide3.xml"/><Relationship Id="rId54" Type="http://schemas.openxmlformats.org/officeDocument/2006/relationships/font" Target="fonts/SourceCodePro-italic.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Pacifico-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lId47mvHKLkEYSeWSHqgU4f1rHBWTUBL-mfo7Kfn1M/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lId47mvHKLkEYSeWSHqgU4f1rHBWTUBL-mfo7Kfn1M/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7af4d130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7af4d130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7af4d130a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7af4d130a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7af4d130a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7af4d130a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652e8ecd69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652e8ecd6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652e8ecd6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652e8ecd6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52e8ecd6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52e8ecd6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652e8ecd6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652e8ecd6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e7af4d130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e7af4d130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e7af4d130a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e7af4d130a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652e8ecd69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652e8ecd69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52e8ecd6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652e8ecd6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652e8ecd6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652e8ecd6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652e8ecd6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652e8ecd6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52e8ecd69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52e8ecd69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652e8ecd6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652e8ecd6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652e8ecd6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652e8ecd6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652e8ecd6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652e8ecd6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52e8ecd6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652e8ecd6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652e8ecd69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652e8ecd6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652e8ecd6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652e8ecd6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needed: additional activity: What do we know about the science of Covid-Think, pain, share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652e8ecd69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652e8ecd69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7af4d130a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7af4d130a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52e8ecd6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52e8ecd6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e7af4d130a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e7af4d130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652e8ecd69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652e8ecd69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652e8ecd69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652e8ecd69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652e8ecd69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652e8ecd69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652e8ecd6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652e8ecd6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52e8ecd69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652e8ecd69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e7af4d130a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e7af4d130a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652e8ecd6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652e8ecd6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652e8ecd6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652e8ecd6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https://docs.google.com/document/d/1UlId47mvHKLkEYSeWSHqgU4f1rHBWTUBL-mfo7Kfn1M/edit?usp=sharing</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7af4d130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7af4d130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7af4d130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7af4d130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652e8ecd6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652e8ecd6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https://docs.google.com/document/d/1UlId47mvHKLkEYSeWSHqgU4f1rHBWTUBL-mfo7Kfn1M/edit?usp=sharing</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652e8ecd6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652e8ecd6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7" name="Google Shape;57;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4" name="Google Shape;64;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4" name="Google Shape;84;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5" name="Google Shape;85;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3" name="Google Shape;93;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
    <p:spTree>
      <p:nvGrpSpPr>
        <p:cNvPr id="97" name="Shape 97"/>
        <p:cNvGrpSpPr/>
        <p:nvPr/>
      </p:nvGrpSpPr>
      <p:grpSpPr>
        <a:xfrm>
          <a:off x="0" y="0"/>
          <a:ext cx="0" cy="0"/>
          <a:chOff x="0" y="0"/>
          <a:chExt cx="0" cy="0"/>
        </a:xfrm>
      </p:grpSpPr>
      <p:pic>
        <p:nvPicPr>
          <p:cNvPr id="98" name="Google Shape;98;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99" name="Google Shape;99;p25"/>
          <p:cNvSpPr/>
          <p:nvPr/>
        </p:nvSpPr>
        <p:spPr>
          <a:xfrm>
            <a:off x="0" y="0"/>
            <a:ext cx="85632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5"/>
          <p:cNvSpPr txBox="1"/>
          <p:nvPr>
            <p:ph idx="1" type="subTitle"/>
          </p:nvPr>
        </p:nvSpPr>
        <p:spPr>
          <a:xfrm flipH="1">
            <a:off x="748350" y="1505425"/>
            <a:ext cx="7109400" cy="309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Font typeface="Raleway"/>
              <a:buAutoNum type="arabicPeriod"/>
              <a:defRPr sz="1100">
                <a:latin typeface="Raleway"/>
                <a:ea typeface="Raleway"/>
                <a:cs typeface="Raleway"/>
                <a:sym typeface="Raleway"/>
              </a:defRPr>
            </a:lvl1pPr>
            <a:lvl2pPr lvl="1" rtl="0" algn="ctr">
              <a:lnSpc>
                <a:spcPct val="100000"/>
              </a:lnSpc>
              <a:spcBef>
                <a:spcPts val="0"/>
              </a:spcBef>
              <a:spcAft>
                <a:spcPts val="0"/>
              </a:spcAft>
              <a:buSzPts val="1100"/>
              <a:buAutoNum type="alphaLcPeriod"/>
              <a:defRPr sz="1100"/>
            </a:lvl2pPr>
            <a:lvl3pPr lvl="2" rtl="0" algn="ctr">
              <a:lnSpc>
                <a:spcPct val="100000"/>
              </a:lnSpc>
              <a:spcBef>
                <a:spcPts val="0"/>
              </a:spcBef>
              <a:spcAft>
                <a:spcPts val="0"/>
              </a:spcAft>
              <a:buSzPts val="1100"/>
              <a:buAutoNum type="romanLcPeriod"/>
              <a:defRPr sz="1100"/>
            </a:lvl3pPr>
            <a:lvl4pPr lvl="3" rtl="0" algn="ctr">
              <a:lnSpc>
                <a:spcPct val="100000"/>
              </a:lnSpc>
              <a:spcBef>
                <a:spcPts val="0"/>
              </a:spcBef>
              <a:spcAft>
                <a:spcPts val="0"/>
              </a:spcAft>
              <a:buSzPts val="1100"/>
              <a:buAutoNum type="arabicPeriod"/>
              <a:defRPr sz="1100"/>
            </a:lvl4pPr>
            <a:lvl5pPr lvl="4" rtl="0" algn="ctr">
              <a:lnSpc>
                <a:spcPct val="100000"/>
              </a:lnSpc>
              <a:spcBef>
                <a:spcPts val="0"/>
              </a:spcBef>
              <a:spcAft>
                <a:spcPts val="0"/>
              </a:spcAft>
              <a:buSzPts val="1100"/>
              <a:buAutoNum type="alphaLcPeriod"/>
              <a:defRPr sz="1100"/>
            </a:lvl5pPr>
            <a:lvl6pPr lvl="5" rtl="0" algn="ctr">
              <a:lnSpc>
                <a:spcPct val="100000"/>
              </a:lnSpc>
              <a:spcBef>
                <a:spcPts val="0"/>
              </a:spcBef>
              <a:spcAft>
                <a:spcPts val="0"/>
              </a:spcAft>
              <a:buSzPts val="1100"/>
              <a:buAutoNum type="romanLcPeriod"/>
              <a:defRPr sz="1100"/>
            </a:lvl6pPr>
            <a:lvl7pPr lvl="6" rtl="0" algn="ctr">
              <a:lnSpc>
                <a:spcPct val="100000"/>
              </a:lnSpc>
              <a:spcBef>
                <a:spcPts val="0"/>
              </a:spcBef>
              <a:spcAft>
                <a:spcPts val="0"/>
              </a:spcAft>
              <a:buSzPts val="1100"/>
              <a:buAutoNum type="arabicPeriod"/>
              <a:defRPr sz="1100"/>
            </a:lvl7pPr>
            <a:lvl8pPr lvl="7" rtl="0" algn="ctr">
              <a:lnSpc>
                <a:spcPct val="100000"/>
              </a:lnSpc>
              <a:spcBef>
                <a:spcPts val="0"/>
              </a:spcBef>
              <a:spcAft>
                <a:spcPts val="0"/>
              </a:spcAft>
              <a:buSzPts val="1100"/>
              <a:buAutoNum type="alphaLcPeriod"/>
              <a:defRPr sz="1100"/>
            </a:lvl8pPr>
            <a:lvl9pPr lvl="8" rtl="0" algn="ctr">
              <a:lnSpc>
                <a:spcPct val="100000"/>
              </a:lnSpc>
              <a:spcBef>
                <a:spcPts val="0"/>
              </a:spcBef>
              <a:spcAft>
                <a:spcPts val="0"/>
              </a:spcAft>
              <a:buSzPts val="1100"/>
              <a:buAutoNum type="romanLcPeriod"/>
              <a:defRPr sz="1100"/>
            </a:lvl9pPr>
          </a:lstStyle>
          <a:p/>
        </p:txBody>
      </p:sp>
      <p:sp>
        <p:nvSpPr>
          <p:cNvPr id="101" name="Google Shape;101;p25"/>
          <p:cNvSpPr txBox="1"/>
          <p:nvPr>
            <p:ph type="title"/>
          </p:nvPr>
        </p:nvSpPr>
        <p:spPr>
          <a:xfrm>
            <a:off x="729300" y="762000"/>
            <a:ext cx="4570500" cy="666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300">
                <a:latin typeface="Raleway ExtraBold"/>
                <a:ea typeface="Raleway ExtraBold"/>
                <a:cs typeface="Raleway ExtraBold"/>
                <a:sym typeface="Raleway ExtraBold"/>
              </a:defRPr>
            </a:lvl1pPr>
            <a:lvl2pPr lvl="1" rtl="0">
              <a:spcBef>
                <a:spcPts val="0"/>
              </a:spcBef>
              <a:spcAft>
                <a:spcPts val="0"/>
              </a:spcAft>
              <a:buNone/>
              <a:defRPr>
                <a:latin typeface="Raleway ExtraBold"/>
                <a:ea typeface="Raleway ExtraBold"/>
                <a:cs typeface="Raleway ExtraBold"/>
                <a:sym typeface="Raleway ExtraBold"/>
              </a:defRPr>
            </a:lvl2pPr>
            <a:lvl3pPr lvl="2" rtl="0">
              <a:spcBef>
                <a:spcPts val="0"/>
              </a:spcBef>
              <a:spcAft>
                <a:spcPts val="0"/>
              </a:spcAft>
              <a:buNone/>
              <a:defRPr>
                <a:latin typeface="Raleway ExtraBold"/>
                <a:ea typeface="Raleway ExtraBold"/>
                <a:cs typeface="Raleway ExtraBold"/>
                <a:sym typeface="Raleway ExtraBold"/>
              </a:defRPr>
            </a:lvl3pPr>
            <a:lvl4pPr lvl="3" rtl="0">
              <a:spcBef>
                <a:spcPts val="0"/>
              </a:spcBef>
              <a:spcAft>
                <a:spcPts val="0"/>
              </a:spcAft>
              <a:buNone/>
              <a:defRPr>
                <a:latin typeface="Raleway ExtraBold"/>
                <a:ea typeface="Raleway ExtraBold"/>
                <a:cs typeface="Raleway ExtraBold"/>
                <a:sym typeface="Raleway ExtraBold"/>
              </a:defRPr>
            </a:lvl4pPr>
            <a:lvl5pPr lvl="4" rtl="0">
              <a:spcBef>
                <a:spcPts val="0"/>
              </a:spcBef>
              <a:spcAft>
                <a:spcPts val="0"/>
              </a:spcAft>
              <a:buNone/>
              <a:defRPr>
                <a:latin typeface="Raleway ExtraBold"/>
                <a:ea typeface="Raleway ExtraBold"/>
                <a:cs typeface="Raleway ExtraBold"/>
                <a:sym typeface="Raleway ExtraBold"/>
              </a:defRPr>
            </a:lvl5pPr>
            <a:lvl6pPr lvl="5" rtl="0">
              <a:spcBef>
                <a:spcPts val="0"/>
              </a:spcBef>
              <a:spcAft>
                <a:spcPts val="0"/>
              </a:spcAft>
              <a:buNone/>
              <a:defRPr>
                <a:latin typeface="Raleway ExtraBold"/>
                <a:ea typeface="Raleway ExtraBold"/>
                <a:cs typeface="Raleway ExtraBold"/>
                <a:sym typeface="Raleway ExtraBold"/>
              </a:defRPr>
            </a:lvl6pPr>
            <a:lvl7pPr lvl="6" rtl="0">
              <a:spcBef>
                <a:spcPts val="0"/>
              </a:spcBef>
              <a:spcAft>
                <a:spcPts val="0"/>
              </a:spcAft>
              <a:buNone/>
              <a:defRPr>
                <a:latin typeface="Raleway ExtraBold"/>
                <a:ea typeface="Raleway ExtraBold"/>
                <a:cs typeface="Raleway ExtraBold"/>
                <a:sym typeface="Raleway ExtraBold"/>
              </a:defRPr>
            </a:lvl7pPr>
            <a:lvl8pPr lvl="7" rtl="0">
              <a:spcBef>
                <a:spcPts val="0"/>
              </a:spcBef>
              <a:spcAft>
                <a:spcPts val="0"/>
              </a:spcAft>
              <a:buNone/>
              <a:defRPr>
                <a:latin typeface="Raleway ExtraBold"/>
                <a:ea typeface="Raleway ExtraBold"/>
                <a:cs typeface="Raleway ExtraBold"/>
                <a:sym typeface="Raleway ExtraBold"/>
              </a:defRPr>
            </a:lvl8pPr>
            <a:lvl9pPr lvl="8" rtl="0">
              <a:spcBef>
                <a:spcPts val="0"/>
              </a:spcBef>
              <a:spcAft>
                <a:spcPts val="0"/>
              </a:spcAft>
              <a:buNone/>
              <a:defRPr>
                <a:latin typeface="Raleway ExtraBold"/>
                <a:ea typeface="Raleway ExtraBold"/>
                <a:cs typeface="Raleway ExtraBold"/>
                <a:sym typeface="Raleway Extra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2" name="Google Shape;52;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www.youtube.com/watch?v=zuAnbApl7A0" TargetMode="Externa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05" name="Shape 105"/>
        <p:cNvGrpSpPr/>
        <p:nvPr/>
      </p:nvGrpSpPr>
      <p:grpSpPr>
        <a:xfrm>
          <a:off x="0" y="0"/>
          <a:ext cx="0" cy="0"/>
          <a:chOff x="0" y="0"/>
          <a:chExt cx="0" cy="0"/>
        </a:xfrm>
      </p:grpSpPr>
      <p:sp>
        <p:nvSpPr>
          <p:cNvPr id="106" name="Google Shape;106;p26"/>
          <p:cNvSpPr txBox="1"/>
          <p:nvPr>
            <p:ph type="title"/>
          </p:nvPr>
        </p:nvSpPr>
        <p:spPr>
          <a:xfrm>
            <a:off x="396325" y="84775"/>
            <a:ext cx="2928600" cy="28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WElcome to </a:t>
            </a:r>
            <a:r>
              <a:rPr lang="en">
                <a:latin typeface="Pacifico"/>
                <a:ea typeface="Pacifico"/>
                <a:cs typeface="Pacifico"/>
                <a:sym typeface="Pacifico"/>
              </a:rPr>
              <a:t>Physical Science-</a:t>
            </a:r>
            <a:endParaRPr>
              <a:latin typeface="Pacifico"/>
              <a:ea typeface="Pacifico"/>
              <a:cs typeface="Pacifico"/>
              <a:sym typeface="Pacifico"/>
            </a:endParaRPr>
          </a:p>
          <a:p>
            <a:pPr indent="0" lvl="0" marL="0" rtl="0" algn="ctr">
              <a:spcBef>
                <a:spcPts val="0"/>
              </a:spcBef>
              <a:spcAft>
                <a:spcPts val="0"/>
              </a:spcAft>
              <a:buNone/>
            </a:pPr>
            <a:r>
              <a:rPr lang="en"/>
              <a:t>Week </a:t>
            </a:r>
            <a:r>
              <a:rPr lang="en" sz="4500"/>
              <a:t>10:Monday</a:t>
            </a:r>
            <a:endParaRPr sz="4500"/>
          </a:p>
        </p:txBody>
      </p:sp>
      <p:pic>
        <p:nvPicPr>
          <p:cNvPr descr="welcome back" id="107" name="Google Shape;107;p26"/>
          <p:cNvPicPr preferRelativeResize="0"/>
          <p:nvPr/>
        </p:nvPicPr>
        <p:blipFill>
          <a:blip r:embed="rId3">
            <a:alphaModFix/>
          </a:blip>
          <a:stretch>
            <a:fillRect/>
          </a:stretch>
        </p:blipFill>
        <p:spPr>
          <a:xfrm>
            <a:off x="3421978" y="1771876"/>
            <a:ext cx="1592275" cy="1436800"/>
          </a:xfrm>
          <a:prstGeom prst="rect">
            <a:avLst/>
          </a:prstGeom>
          <a:noFill/>
          <a:ln>
            <a:noFill/>
          </a:ln>
        </p:spPr>
      </p:pic>
      <p:sp>
        <p:nvSpPr>
          <p:cNvPr id="108" name="Google Shape;108;p26"/>
          <p:cNvSpPr txBox="1"/>
          <p:nvPr/>
        </p:nvSpPr>
        <p:spPr>
          <a:xfrm>
            <a:off x="3811100" y="46700"/>
            <a:ext cx="5202600" cy="1791000"/>
          </a:xfrm>
          <a:prstGeom prst="rect">
            <a:avLst/>
          </a:prstGeom>
          <a:solidFill>
            <a:srgbClr val="FCE5CD"/>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u="sng">
                <a:latin typeface="Comic Sans MS"/>
                <a:ea typeface="Comic Sans MS"/>
                <a:cs typeface="Comic Sans MS"/>
                <a:sym typeface="Comic Sans MS"/>
              </a:rPr>
              <a:t>Today’s Agenda:</a:t>
            </a:r>
            <a:endParaRPr sz="1500">
              <a:latin typeface="Comic Sans MS"/>
              <a:ea typeface="Comic Sans MS"/>
              <a:cs typeface="Comic Sans MS"/>
              <a:sym typeface="Comic Sans MS"/>
            </a:endParaRPr>
          </a:p>
          <a:p>
            <a:pPr indent="0" lvl="0" marL="0" rtl="0" algn="l">
              <a:spcBef>
                <a:spcPts val="0"/>
              </a:spcBef>
              <a:spcAft>
                <a:spcPts val="0"/>
              </a:spcAft>
              <a:buNone/>
            </a:pPr>
            <a:r>
              <a:t/>
            </a:r>
            <a:endParaRPr i="1"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Culture and Community week- day 1</a:t>
            </a:r>
            <a:endParaRPr sz="1500">
              <a:latin typeface="Comic Sans MS"/>
              <a:ea typeface="Comic Sans MS"/>
              <a:cs typeface="Comic Sans MS"/>
              <a:sym typeface="Comic Sans MS"/>
            </a:endParaRPr>
          </a:p>
          <a:p>
            <a:pPr indent="0" lvl="0" marL="0" rtl="0" algn="l">
              <a:spcBef>
                <a:spcPts val="0"/>
              </a:spcBef>
              <a:spcAft>
                <a:spcPts val="0"/>
              </a:spcAft>
              <a:buNone/>
            </a:pPr>
            <a:r>
              <a:t/>
            </a:r>
            <a:endParaRPr sz="1500">
              <a:latin typeface="Comic Sans MS"/>
              <a:ea typeface="Comic Sans MS"/>
              <a:cs typeface="Comic Sans MS"/>
              <a:sym typeface="Comic Sans MS"/>
            </a:endParaRPr>
          </a:p>
          <a:p>
            <a:pPr indent="0" lvl="0" marL="0" rtl="0" algn="l">
              <a:spcBef>
                <a:spcPts val="0"/>
              </a:spcBef>
              <a:spcAft>
                <a:spcPts val="0"/>
              </a:spcAft>
              <a:buNone/>
            </a:pPr>
            <a:r>
              <a:t/>
            </a:r>
            <a:endParaRPr b="1" sz="1500" u="sng">
              <a:latin typeface="Comic Sans MS"/>
              <a:ea typeface="Comic Sans MS"/>
              <a:cs typeface="Comic Sans MS"/>
              <a:sym typeface="Comic Sans MS"/>
            </a:endParaRPr>
          </a:p>
          <a:p>
            <a:pPr indent="0" lvl="0" marL="0" rtl="0" algn="l">
              <a:spcBef>
                <a:spcPts val="0"/>
              </a:spcBef>
              <a:spcAft>
                <a:spcPts val="0"/>
              </a:spcAft>
              <a:buNone/>
            </a:pPr>
            <a:r>
              <a:rPr b="1" lang="en" sz="1500" u="sng">
                <a:latin typeface="Comic Sans MS"/>
                <a:ea typeface="Comic Sans MS"/>
                <a:cs typeface="Comic Sans MS"/>
                <a:sym typeface="Comic Sans MS"/>
              </a:rPr>
              <a:t>Formative Practice:</a:t>
            </a:r>
            <a:r>
              <a:rPr lang="en" sz="1500" u="sng">
                <a:latin typeface="Comic Sans MS"/>
                <a:ea typeface="Comic Sans MS"/>
                <a:cs typeface="Comic Sans MS"/>
                <a:sym typeface="Comic Sans MS"/>
              </a:rPr>
              <a:t> </a:t>
            </a:r>
            <a:endParaRPr b="1" sz="1500">
              <a:latin typeface="Comic Sans MS"/>
              <a:ea typeface="Comic Sans MS"/>
              <a:cs typeface="Comic Sans MS"/>
              <a:sym typeface="Comic Sans MS"/>
            </a:endParaRPr>
          </a:p>
        </p:txBody>
      </p:sp>
      <p:sp>
        <p:nvSpPr>
          <p:cNvPr id="109" name="Google Shape;109;p26"/>
          <p:cNvSpPr txBox="1"/>
          <p:nvPr/>
        </p:nvSpPr>
        <p:spPr>
          <a:xfrm>
            <a:off x="107650" y="4252325"/>
            <a:ext cx="5684400" cy="8151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latin typeface="Comic Sans MS"/>
                <a:ea typeface="Comic Sans MS"/>
                <a:cs typeface="Comic Sans MS"/>
                <a:sym typeface="Comic Sans MS"/>
              </a:rPr>
              <a:t>Learning Target: </a:t>
            </a:r>
            <a:r>
              <a:rPr lang="en" sz="16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p:txBody>
      </p:sp>
      <p:sp>
        <p:nvSpPr>
          <p:cNvPr id="110" name="Google Shape;110;p26"/>
          <p:cNvSpPr txBox="1"/>
          <p:nvPr/>
        </p:nvSpPr>
        <p:spPr>
          <a:xfrm>
            <a:off x="107650" y="3096600"/>
            <a:ext cx="5684400" cy="1062600"/>
          </a:xfrm>
          <a:prstGeom prst="rect">
            <a:avLst/>
          </a:prstGeom>
          <a:solidFill>
            <a:srgbClr val="FFF2CC"/>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latin typeface="Comic Sans MS"/>
                <a:ea typeface="Comic Sans MS"/>
                <a:cs typeface="Comic Sans MS"/>
                <a:sym typeface="Comic Sans MS"/>
              </a:rPr>
              <a:t>Warm up:</a:t>
            </a:r>
            <a:r>
              <a:rPr b="1" lang="en" sz="1900">
                <a:latin typeface="Comic Sans MS"/>
                <a:ea typeface="Comic Sans MS"/>
                <a:cs typeface="Comic Sans MS"/>
                <a:sym typeface="Comic Sans MS"/>
              </a:rPr>
              <a:t> </a:t>
            </a:r>
            <a:r>
              <a:rPr b="1" lang="en" sz="1900">
                <a:latin typeface="Comic Sans MS"/>
                <a:ea typeface="Comic Sans MS"/>
                <a:cs typeface="Comic Sans MS"/>
                <a:sym typeface="Comic Sans MS"/>
              </a:rPr>
              <a:t>Grab a sticky note from the front. On it, draw what a scientist looks like.</a:t>
            </a:r>
            <a:endParaRPr b="1" sz="1900">
              <a:latin typeface="Comic Sans MS"/>
              <a:ea typeface="Comic Sans MS"/>
              <a:cs typeface="Comic Sans MS"/>
              <a:sym typeface="Comic Sans MS"/>
            </a:endParaRPr>
          </a:p>
        </p:txBody>
      </p:sp>
      <p:pic>
        <p:nvPicPr>
          <p:cNvPr id="111" name="Google Shape;111;p26"/>
          <p:cNvPicPr preferRelativeResize="0"/>
          <p:nvPr/>
        </p:nvPicPr>
        <p:blipFill>
          <a:blip r:embed="rId4">
            <a:alphaModFix/>
          </a:blip>
          <a:stretch>
            <a:fillRect/>
          </a:stretch>
        </p:blipFill>
        <p:spPr>
          <a:xfrm>
            <a:off x="5944450" y="2028175"/>
            <a:ext cx="2976150" cy="2976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90" name="Shape 190"/>
        <p:cNvGrpSpPr/>
        <p:nvPr/>
      </p:nvGrpSpPr>
      <p:grpSpPr>
        <a:xfrm>
          <a:off x="0" y="0"/>
          <a:ext cx="0" cy="0"/>
          <a:chOff x="0" y="0"/>
          <a:chExt cx="0" cy="0"/>
        </a:xfrm>
      </p:grpSpPr>
      <p:sp>
        <p:nvSpPr>
          <p:cNvPr id="191" name="Google Shape;191;p35"/>
          <p:cNvSpPr txBox="1"/>
          <p:nvPr>
            <p:ph type="title"/>
          </p:nvPr>
        </p:nvSpPr>
        <p:spPr>
          <a:xfrm>
            <a:off x="4726725" y="198725"/>
            <a:ext cx="4210200" cy="801000"/>
          </a:xfrm>
          <a:prstGeom prst="rect">
            <a:avLst/>
          </a:prstGeom>
          <a:solidFill>
            <a:srgbClr val="C7FFF5"/>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Reminders For Next Class</a:t>
            </a:r>
            <a:endParaRPr/>
          </a:p>
        </p:txBody>
      </p:sp>
      <p:sp>
        <p:nvSpPr>
          <p:cNvPr id="192" name="Google Shape;192;p35"/>
          <p:cNvSpPr txBox="1"/>
          <p:nvPr>
            <p:ph idx="1" type="body"/>
          </p:nvPr>
        </p:nvSpPr>
        <p:spPr>
          <a:xfrm>
            <a:off x="208425" y="339325"/>
            <a:ext cx="7590900" cy="373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rgbClr val="000000"/>
                </a:solidFill>
                <a:latin typeface="Comic Sans MS"/>
                <a:ea typeface="Comic Sans MS"/>
                <a:cs typeface="Comic Sans MS"/>
                <a:sym typeface="Comic Sans MS"/>
              </a:rPr>
              <a:t>Today’s Agenda:</a:t>
            </a:r>
            <a:endParaRPr sz="14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4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AutoNum type="arabicPeriod"/>
            </a:pPr>
            <a:r>
              <a:t/>
            </a:r>
            <a:endParaRPr sz="1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latin typeface="Comic Sans MS"/>
                <a:ea typeface="Comic Sans MS"/>
                <a:cs typeface="Comic Sans MS"/>
                <a:sym typeface="Comic Sans MS"/>
              </a:rPr>
              <a:t>-</a:t>
            </a:r>
            <a:r>
              <a:rPr b="1" lang="en" sz="2500" u="sng">
                <a:solidFill>
                  <a:srgbClr val="000000"/>
                </a:solidFill>
                <a:latin typeface="Comic Sans MS"/>
                <a:ea typeface="Comic Sans MS"/>
                <a:cs typeface="Comic Sans MS"/>
                <a:sym typeface="Comic Sans MS"/>
              </a:rPr>
              <a:t>Formative Practice:</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highlight>
                  <a:srgbClr val="FFFF00"/>
                </a:highlight>
                <a:latin typeface="Comic Sans MS"/>
                <a:ea typeface="Comic Sans MS"/>
                <a:cs typeface="Comic Sans MS"/>
                <a:sym typeface="Comic Sans MS"/>
              </a:rPr>
              <a:t>Poster due tomorrow at start of class-submit to schoology or bring in hard copy</a:t>
            </a:r>
            <a:endParaRPr sz="2500">
              <a:solidFill>
                <a:srgbClr val="000000"/>
              </a:solidFill>
              <a:highlight>
                <a:srgbClr val="FFFF00"/>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highlight>
                  <a:srgbClr val="FFFF00"/>
                </a:highlight>
                <a:latin typeface="Comic Sans MS"/>
                <a:ea typeface="Comic Sans MS"/>
                <a:cs typeface="Comic Sans MS"/>
                <a:sym typeface="Comic Sans MS"/>
              </a:rPr>
              <a:t>	-citations must be ON the poster</a:t>
            </a:r>
            <a:endParaRPr sz="2500">
              <a:solidFill>
                <a:srgbClr val="000000"/>
              </a:solidFill>
              <a:highlight>
                <a:srgbClr val="FFFF00"/>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highlight>
                <a:srgbClr val="FFFF00"/>
              </a:highlight>
              <a:latin typeface="Comic Sans MS"/>
              <a:ea typeface="Comic Sans MS"/>
              <a:cs typeface="Comic Sans MS"/>
              <a:sym typeface="Comic Sans MS"/>
            </a:endParaRPr>
          </a:p>
        </p:txBody>
      </p:sp>
      <p:sp>
        <p:nvSpPr>
          <p:cNvPr id="193" name="Google Shape;193;p35"/>
          <p:cNvSpPr txBox="1"/>
          <p:nvPr/>
        </p:nvSpPr>
        <p:spPr>
          <a:xfrm>
            <a:off x="5629275" y="4344425"/>
            <a:ext cx="404100" cy="486900"/>
          </a:xfrm>
          <a:prstGeom prst="rect">
            <a:avLst/>
          </a:prstGeom>
          <a:solidFill>
            <a:srgbClr val="C7FFF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0</a:t>
            </a:r>
            <a:endParaRPr sz="2200">
              <a:latin typeface="Source Code Pro"/>
              <a:ea typeface="Source Code Pro"/>
              <a:cs typeface="Source Code Pro"/>
              <a:sym typeface="Source Code Pro"/>
            </a:endParaRPr>
          </a:p>
        </p:txBody>
      </p:sp>
      <p:sp>
        <p:nvSpPr>
          <p:cNvPr id="194" name="Google Shape;194;p35"/>
          <p:cNvSpPr txBox="1"/>
          <p:nvPr/>
        </p:nvSpPr>
        <p:spPr>
          <a:xfrm>
            <a:off x="6525650" y="4344425"/>
            <a:ext cx="404100" cy="486900"/>
          </a:xfrm>
          <a:prstGeom prst="rect">
            <a:avLst/>
          </a:prstGeom>
          <a:solidFill>
            <a:srgbClr val="B3F1E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1</a:t>
            </a:r>
            <a:endParaRPr sz="2200">
              <a:latin typeface="Source Code Pro"/>
              <a:ea typeface="Source Code Pro"/>
              <a:cs typeface="Source Code Pro"/>
              <a:sym typeface="Source Code Pro"/>
            </a:endParaRPr>
          </a:p>
        </p:txBody>
      </p:sp>
      <p:sp>
        <p:nvSpPr>
          <p:cNvPr id="195" name="Google Shape;195;p35"/>
          <p:cNvSpPr txBox="1"/>
          <p:nvPr/>
        </p:nvSpPr>
        <p:spPr>
          <a:xfrm>
            <a:off x="7412850" y="4344425"/>
            <a:ext cx="404100" cy="486900"/>
          </a:xfrm>
          <a:prstGeom prst="rect">
            <a:avLst/>
          </a:prstGeom>
          <a:solidFill>
            <a:srgbClr val="5BE6DA"/>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2</a:t>
            </a:r>
            <a:endParaRPr sz="2200">
              <a:latin typeface="Source Code Pro"/>
              <a:ea typeface="Source Code Pro"/>
              <a:cs typeface="Source Code Pro"/>
              <a:sym typeface="Source Code Pro"/>
            </a:endParaRPr>
          </a:p>
        </p:txBody>
      </p:sp>
      <p:sp>
        <p:nvSpPr>
          <p:cNvPr id="196" name="Google Shape;196;p35"/>
          <p:cNvSpPr txBox="1"/>
          <p:nvPr/>
        </p:nvSpPr>
        <p:spPr>
          <a:xfrm>
            <a:off x="8376025" y="4344425"/>
            <a:ext cx="404100" cy="486900"/>
          </a:xfrm>
          <a:prstGeom prst="rect">
            <a:avLst/>
          </a:prstGeom>
          <a:solidFill>
            <a:srgbClr val="3DD5D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3</a:t>
            </a:r>
            <a:endParaRPr sz="2200">
              <a:latin typeface="Source Code Pro"/>
              <a:ea typeface="Source Code Pro"/>
              <a:cs typeface="Source Code Pro"/>
              <a:sym typeface="Source Code Pro"/>
            </a:endParaRPr>
          </a:p>
        </p:txBody>
      </p:sp>
      <p:pic>
        <p:nvPicPr>
          <p:cNvPr descr="Bitmoji Image" id="197" name="Google Shape;197;p35"/>
          <p:cNvPicPr preferRelativeResize="0"/>
          <p:nvPr/>
        </p:nvPicPr>
        <p:blipFill>
          <a:blip r:embed="rId3">
            <a:alphaModFix/>
          </a:blip>
          <a:stretch>
            <a:fillRect/>
          </a:stretch>
        </p:blipFill>
        <p:spPr>
          <a:xfrm>
            <a:off x="6473951" y="2856475"/>
            <a:ext cx="1325325" cy="1325325"/>
          </a:xfrm>
          <a:prstGeom prst="rect">
            <a:avLst/>
          </a:prstGeom>
          <a:noFill/>
          <a:ln>
            <a:noFill/>
          </a:ln>
        </p:spPr>
      </p:pic>
      <p:sp>
        <p:nvSpPr>
          <p:cNvPr id="198" name="Google Shape;198;p35"/>
          <p:cNvSpPr/>
          <p:nvPr/>
        </p:nvSpPr>
        <p:spPr>
          <a:xfrm>
            <a:off x="7610550" y="2743825"/>
            <a:ext cx="1478700" cy="746400"/>
          </a:xfrm>
          <a:prstGeom prst="wedgeRoundRectCallout">
            <a:avLst>
              <a:gd fmla="val -64984" name="adj1"/>
              <a:gd fmla="val 37513"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do you feel on this LT?</a:t>
            </a:r>
            <a:endParaRPr/>
          </a:p>
        </p:txBody>
      </p:sp>
      <p:sp>
        <p:nvSpPr>
          <p:cNvPr id="199" name="Google Shape;199;p35"/>
          <p:cNvSpPr txBox="1"/>
          <p:nvPr/>
        </p:nvSpPr>
        <p:spPr>
          <a:xfrm>
            <a:off x="5422575" y="377225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No clue</a:t>
            </a:r>
            <a:endParaRPr>
              <a:latin typeface="Source Code Pro"/>
              <a:ea typeface="Source Code Pro"/>
              <a:cs typeface="Source Code Pro"/>
              <a:sym typeface="Source Code Pro"/>
            </a:endParaRPr>
          </a:p>
        </p:txBody>
      </p:sp>
      <p:sp>
        <p:nvSpPr>
          <p:cNvPr id="200" name="Google Shape;200;p35"/>
          <p:cNvSpPr txBox="1"/>
          <p:nvPr/>
        </p:nvSpPr>
        <p:spPr>
          <a:xfrm>
            <a:off x="6318950" y="377580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Some clue</a:t>
            </a:r>
            <a:endParaRPr>
              <a:latin typeface="Source Code Pro"/>
              <a:ea typeface="Source Code Pro"/>
              <a:cs typeface="Source Code Pro"/>
              <a:sym typeface="Source Code Pro"/>
            </a:endParaRPr>
          </a:p>
        </p:txBody>
      </p:sp>
      <p:sp>
        <p:nvSpPr>
          <p:cNvPr id="201" name="Google Shape;201;p35"/>
          <p:cNvSpPr txBox="1"/>
          <p:nvPr/>
        </p:nvSpPr>
        <p:spPr>
          <a:xfrm>
            <a:off x="7115850" y="3820875"/>
            <a:ext cx="9981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Mostly got it</a:t>
            </a:r>
            <a:endParaRPr>
              <a:latin typeface="Source Code Pro"/>
              <a:ea typeface="Source Code Pro"/>
              <a:cs typeface="Source Code Pro"/>
              <a:sym typeface="Source Code Pro"/>
            </a:endParaRPr>
          </a:p>
        </p:txBody>
      </p:sp>
      <p:sp>
        <p:nvSpPr>
          <p:cNvPr id="202" name="Google Shape;202;p35"/>
          <p:cNvSpPr txBox="1"/>
          <p:nvPr/>
        </p:nvSpPr>
        <p:spPr>
          <a:xfrm>
            <a:off x="8147550" y="3820875"/>
            <a:ext cx="9417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Nailed it</a:t>
            </a:r>
            <a:endParaRPr>
              <a:latin typeface="Source Code Pro"/>
              <a:ea typeface="Source Code Pro"/>
              <a:cs typeface="Source Code Pro"/>
              <a:sym typeface="Source Code Pro"/>
            </a:endParaRPr>
          </a:p>
        </p:txBody>
      </p:sp>
      <p:sp>
        <p:nvSpPr>
          <p:cNvPr id="203" name="Google Shape;203;p35"/>
          <p:cNvSpPr txBox="1"/>
          <p:nvPr/>
        </p:nvSpPr>
        <p:spPr>
          <a:xfrm>
            <a:off x="385325" y="3968700"/>
            <a:ext cx="4851300" cy="10860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 </a:t>
            </a:r>
            <a:r>
              <a:rPr lang="en" sz="1600">
                <a:latin typeface="Comic Sans MS"/>
                <a:ea typeface="Comic Sans MS"/>
                <a:cs typeface="Comic Sans MS"/>
                <a:sym typeface="Comic Sans MS"/>
              </a:rPr>
              <a:t>I can explain the importance of representation and diversity in science and talk about a wide range of scientists.</a:t>
            </a:r>
            <a:endParaRPr sz="22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96325" y="84775"/>
            <a:ext cx="2928600" cy="28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WElcome to </a:t>
            </a:r>
            <a:r>
              <a:rPr lang="en">
                <a:latin typeface="Pacifico"/>
                <a:ea typeface="Pacifico"/>
                <a:cs typeface="Pacifico"/>
                <a:sym typeface="Pacifico"/>
              </a:rPr>
              <a:t>Physical Science-</a:t>
            </a:r>
            <a:endParaRPr>
              <a:latin typeface="Pacifico"/>
              <a:ea typeface="Pacifico"/>
              <a:cs typeface="Pacifico"/>
              <a:sym typeface="Pacifico"/>
            </a:endParaRPr>
          </a:p>
          <a:p>
            <a:pPr indent="0" lvl="0" marL="0" rtl="0" algn="ctr">
              <a:spcBef>
                <a:spcPts val="0"/>
              </a:spcBef>
              <a:spcAft>
                <a:spcPts val="0"/>
              </a:spcAft>
              <a:buNone/>
            </a:pPr>
            <a:r>
              <a:rPr lang="en" sz="3800"/>
              <a:t>Week 10-Wednesday</a:t>
            </a:r>
            <a:endParaRPr sz="3800"/>
          </a:p>
        </p:txBody>
      </p:sp>
      <p:pic>
        <p:nvPicPr>
          <p:cNvPr descr="welcome back" id="209" name="Google Shape;209;p36"/>
          <p:cNvPicPr preferRelativeResize="0"/>
          <p:nvPr/>
        </p:nvPicPr>
        <p:blipFill>
          <a:blip r:embed="rId3">
            <a:alphaModFix/>
          </a:blip>
          <a:stretch>
            <a:fillRect/>
          </a:stretch>
        </p:blipFill>
        <p:spPr>
          <a:xfrm>
            <a:off x="3421978" y="1771876"/>
            <a:ext cx="1592275" cy="1436800"/>
          </a:xfrm>
          <a:prstGeom prst="rect">
            <a:avLst/>
          </a:prstGeom>
          <a:noFill/>
          <a:ln>
            <a:noFill/>
          </a:ln>
        </p:spPr>
      </p:pic>
      <p:sp>
        <p:nvSpPr>
          <p:cNvPr id="210" name="Google Shape;210;p36"/>
          <p:cNvSpPr txBox="1"/>
          <p:nvPr/>
        </p:nvSpPr>
        <p:spPr>
          <a:xfrm>
            <a:off x="3759050" y="84775"/>
            <a:ext cx="5202600" cy="1791000"/>
          </a:xfrm>
          <a:prstGeom prst="rect">
            <a:avLst/>
          </a:prstGeom>
          <a:solidFill>
            <a:srgbClr val="C7FFF5"/>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u="sng">
                <a:latin typeface="Comic Sans MS"/>
                <a:ea typeface="Comic Sans MS"/>
                <a:cs typeface="Comic Sans MS"/>
                <a:sym typeface="Comic Sans MS"/>
              </a:rPr>
              <a:t>Today’s Agenda:</a:t>
            </a:r>
            <a:endParaRPr sz="1500">
              <a:latin typeface="Comic Sans MS"/>
              <a:ea typeface="Comic Sans MS"/>
              <a:cs typeface="Comic Sans MS"/>
              <a:sym typeface="Comic Sans MS"/>
            </a:endParaRPr>
          </a:p>
          <a:p>
            <a:pPr indent="0" lvl="0" marL="0" rtl="0" algn="l">
              <a:spcBef>
                <a:spcPts val="0"/>
              </a:spcBef>
              <a:spcAft>
                <a:spcPts val="0"/>
              </a:spcAft>
              <a:buNone/>
            </a:pPr>
            <a:r>
              <a:t/>
            </a:r>
            <a:endParaRPr i="1"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Class Compliments</a:t>
            </a:r>
            <a:endParaRPr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Identity Wheels</a:t>
            </a:r>
            <a:endParaRPr sz="1500">
              <a:latin typeface="Comic Sans MS"/>
              <a:ea typeface="Comic Sans MS"/>
              <a:cs typeface="Comic Sans MS"/>
              <a:sym typeface="Comic Sans MS"/>
            </a:endParaRPr>
          </a:p>
          <a:p>
            <a:pPr indent="0" lvl="0" marL="0" rtl="0" algn="l">
              <a:spcBef>
                <a:spcPts val="0"/>
              </a:spcBef>
              <a:spcAft>
                <a:spcPts val="0"/>
              </a:spcAft>
              <a:buNone/>
            </a:pPr>
            <a:r>
              <a:t/>
            </a:r>
            <a:endParaRPr b="1" sz="1500" u="sng">
              <a:latin typeface="Comic Sans MS"/>
              <a:ea typeface="Comic Sans MS"/>
              <a:cs typeface="Comic Sans MS"/>
              <a:sym typeface="Comic Sans MS"/>
            </a:endParaRPr>
          </a:p>
          <a:p>
            <a:pPr indent="0" lvl="0" marL="0" rtl="0" algn="l">
              <a:spcBef>
                <a:spcPts val="0"/>
              </a:spcBef>
              <a:spcAft>
                <a:spcPts val="0"/>
              </a:spcAft>
              <a:buNone/>
            </a:pPr>
            <a:r>
              <a:rPr b="1" lang="en" sz="1500" u="sng">
                <a:latin typeface="Comic Sans MS"/>
                <a:ea typeface="Comic Sans MS"/>
                <a:cs typeface="Comic Sans MS"/>
                <a:sym typeface="Comic Sans MS"/>
              </a:rPr>
              <a:t>Formative Practice:</a:t>
            </a:r>
            <a:r>
              <a:rPr lang="en" sz="1500" u="sng">
                <a:latin typeface="Comic Sans MS"/>
                <a:ea typeface="Comic Sans MS"/>
                <a:cs typeface="Comic Sans MS"/>
                <a:sym typeface="Comic Sans MS"/>
              </a:rPr>
              <a:t> </a:t>
            </a:r>
            <a:endParaRPr b="1" sz="1500">
              <a:latin typeface="Comic Sans MS"/>
              <a:ea typeface="Comic Sans MS"/>
              <a:cs typeface="Comic Sans MS"/>
              <a:sym typeface="Comic Sans MS"/>
            </a:endParaRPr>
          </a:p>
        </p:txBody>
      </p:sp>
      <p:sp>
        <p:nvSpPr>
          <p:cNvPr id="211" name="Google Shape;211;p36"/>
          <p:cNvSpPr txBox="1"/>
          <p:nvPr/>
        </p:nvSpPr>
        <p:spPr>
          <a:xfrm>
            <a:off x="107650" y="4284600"/>
            <a:ext cx="5684400" cy="7701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 </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p:txBody>
      </p:sp>
      <p:sp>
        <p:nvSpPr>
          <p:cNvPr id="212" name="Google Shape;212;p36"/>
          <p:cNvSpPr txBox="1"/>
          <p:nvPr/>
        </p:nvSpPr>
        <p:spPr>
          <a:xfrm>
            <a:off x="107650" y="3096600"/>
            <a:ext cx="5789100" cy="1188000"/>
          </a:xfrm>
          <a:prstGeom prst="rect">
            <a:avLst/>
          </a:prstGeom>
          <a:solidFill>
            <a:srgbClr val="F4CCCC"/>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latin typeface="Comic Sans MS"/>
                <a:ea typeface="Comic Sans MS"/>
                <a:cs typeface="Comic Sans MS"/>
                <a:sym typeface="Comic Sans MS"/>
              </a:rPr>
              <a:t>Warm up:</a:t>
            </a:r>
            <a:r>
              <a:rPr b="1" lang="en" sz="1900">
                <a:latin typeface="Comic Sans MS"/>
                <a:ea typeface="Comic Sans MS"/>
                <a:cs typeface="Comic Sans MS"/>
                <a:sym typeface="Comic Sans MS"/>
              </a:rPr>
              <a:t> Get out your poster and leave it flat on your desk. Poster Gallery walk!</a:t>
            </a:r>
            <a:endParaRPr b="1" sz="1700">
              <a:latin typeface="Comic Sans MS"/>
              <a:ea typeface="Comic Sans MS"/>
              <a:cs typeface="Comic Sans MS"/>
              <a:sym typeface="Comic Sans MS"/>
            </a:endParaRPr>
          </a:p>
        </p:txBody>
      </p:sp>
      <p:pic>
        <p:nvPicPr>
          <p:cNvPr id="213" name="Google Shape;213;p36"/>
          <p:cNvPicPr preferRelativeResize="0"/>
          <p:nvPr/>
        </p:nvPicPr>
        <p:blipFill>
          <a:blip r:embed="rId4">
            <a:alphaModFix/>
          </a:blip>
          <a:stretch>
            <a:fillRect/>
          </a:stretch>
        </p:blipFill>
        <p:spPr>
          <a:xfrm>
            <a:off x="6049150" y="2028175"/>
            <a:ext cx="2632225" cy="2632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7"/>
          <p:cNvSpPr txBox="1"/>
          <p:nvPr>
            <p:ph type="title"/>
          </p:nvPr>
        </p:nvSpPr>
        <p:spPr>
          <a:xfrm>
            <a:off x="2815050" y="0"/>
            <a:ext cx="3428700" cy="8010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0"/>
              </a:spcAft>
              <a:buNone/>
            </a:pPr>
            <a:r>
              <a:rPr lang="en"/>
              <a:t>Class Compliments</a:t>
            </a:r>
            <a:endParaRPr/>
          </a:p>
        </p:txBody>
      </p:sp>
      <p:sp>
        <p:nvSpPr>
          <p:cNvPr id="219" name="Google Shape;219;p37"/>
          <p:cNvSpPr txBox="1"/>
          <p:nvPr>
            <p:ph idx="1" type="body"/>
          </p:nvPr>
        </p:nvSpPr>
        <p:spPr>
          <a:xfrm>
            <a:off x="311700" y="756225"/>
            <a:ext cx="8520600" cy="4253700"/>
          </a:xfrm>
          <a:prstGeom prst="rect">
            <a:avLst/>
          </a:prstGeom>
          <a:solidFill>
            <a:srgbClr val="EBE8E8">
              <a:alpha val="92260"/>
            </a:srgbClr>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00000"/>
                </a:solidFill>
                <a:latin typeface="Arial"/>
                <a:ea typeface="Arial"/>
                <a:cs typeface="Arial"/>
                <a:sym typeface="Arial"/>
              </a:rPr>
              <a:t>GOAL: </a:t>
            </a:r>
            <a:r>
              <a:rPr lang="en" sz="1300">
                <a:solidFill>
                  <a:srgbClr val="000000"/>
                </a:solidFill>
                <a:latin typeface="Arial"/>
                <a:ea typeface="Arial"/>
                <a:cs typeface="Arial"/>
                <a:sym typeface="Arial"/>
              </a:rPr>
              <a:t>By the end of the week, have at least 1-2 compliments per person in the class. These compliments need to be deeper than surface level.</a:t>
            </a:r>
            <a:endParaRPr sz="1300">
              <a:solidFill>
                <a:srgbClr val="000000"/>
              </a:solidFill>
              <a:latin typeface="Arial"/>
              <a:ea typeface="Arial"/>
              <a:cs typeface="Arial"/>
              <a:sym typeface="Arial"/>
            </a:endParaRPr>
          </a:p>
          <a:p>
            <a:pPr indent="457200" lvl="0" marL="0" rtl="0" algn="l">
              <a:spcBef>
                <a:spcPts val="0"/>
              </a:spcBef>
              <a:spcAft>
                <a:spcPts val="0"/>
              </a:spcAft>
              <a:buNone/>
            </a:pPr>
            <a:r>
              <a:rPr b="1" lang="en" sz="1300" u="sng">
                <a:solidFill>
                  <a:srgbClr val="000000"/>
                </a:solidFill>
                <a:latin typeface="Arial"/>
                <a:ea typeface="Arial"/>
                <a:cs typeface="Arial"/>
                <a:sym typeface="Arial"/>
              </a:rPr>
              <a:t>Examples: </a:t>
            </a:r>
            <a:endParaRPr b="1" sz="1300" u="sng">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 pretty</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always take the time to say hi and that means a lot</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I like your backpack</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Your smile lights up the room</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aren’t annoying</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bring great energy and questions to class</a:t>
            </a:r>
            <a:endParaRPr sz="1300">
              <a:solidFill>
                <a:srgbClr val="000000"/>
              </a:solidFill>
              <a:latin typeface="Arial"/>
              <a:ea typeface="Arial"/>
              <a:cs typeface="Arial"/>
              <a:sym typeface="Arial"/>
            </a:endParaRPr>
          </a:p>
          <a:p>
            <a:pPr indent="45720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You will have some time to compile this list throughout the week, and you will turn your completed page into your teacher at the end of the week. Then, you will receive the compliments written to you to start your next week off right!</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b="1" lang="en" sz="1300" u="sng">
                <a:solidFill>
                  <a:srgbClr val="000000"/>
                </a:solidFill>
                <a:latin typeface="Arial"/>
                <a:ea typeface="Arial"/>
                <a:cs typeface="Arial"/>
                <a:sym typeface="Arial"/>
              </a:rPr>
              <a:t>WHY? </a:t>
            </a:r>
            <a:r>
              <a:rPr lang="en" sz="1300">
                <a:solidFill>
                  <a:srgbClr val="000000"/>
                </a:solidFill>
                <a:latin typeface="Arial"/>
                <a:ea typeface="Arial"/>
                <a:cs typeface="Arial"/>
                <a:sym typeface="Arial"/>
              </a:rPr>
              <a:t> Studies have shown that appreciation and gratitude are key to building a strong community, and they improve your happiness and relationships long term. We are working to build a strong classroom community, so recognizing the strengths, passions, and contributions of each person in this class is integral to creating a strong community. It also ensures you know the names of everyone in your community, which is also vital!</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1600"/>
              </a:spcAft>
              <a:buNone/>
            </a:pPr>
            <a:r>
              <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203425" y="194400"/>
            <a:ext cx="8520600" cy="801000"/>
          </a:xfrm>
          <a:prstGeom prst="rect">
            <a:avLst/>
          </a:prstGeom>
          <a:solidFill>
            <a:srgbClr val="5BE6DA"/>
          </a:solidFill>
        </p:spPr>
        <p:txBody>
          <a:bodyPr anchorCtr="0" anchor="t" bIns="91425" lIns="91425" spcFirstLastPara="1" rIns="91425" wrap="square" tIns="91425">
            <a:noAutofit/>
          </a:bodyPr>
          <a:lstStyle/>
          <a:p>
            <a:pPr indent="0" lvl="0" marL="0" rtl="0" algn="l">
              <a:spcBef>
                <a:spcPts val="0"/>
              </a:spcBef>
              <a:spcAft>
                <a:spcPts val="0"/>
              </a:spcAft>
              <a:buNone/>
            </a:pPr>
            <a:r>
              <a:rPr lang="en" sz="4000"/>
              <a:t>Personal Identity wheel</a:t>
            </a:r>
            <a:endParaRPr sz="4000"/>
          </a:p>
        </p:txBody>
      </p:sp>
      <p:sp>
        <p:nvSpPr>
          <p:cNvPr id="225" name="Google Shape;225;p38"/>
          <p:cNvSpPr txBox="1"/>
          <p:nvPr>
            <p:ph idx="1" type="body"/>
          </p:nvPr>
        </p:nvSpPr>
        <p:spPr>
          <a:xfrm>
            <a:off x="390425" y="1051525"/>
            <a:ext cx="3202200" cy="39192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1600"/>
              </a:spcAft>
              <a:buNone/>
            </a:pPr>
            <a:r>
              <a:rPr lang="en"/>
              <a:t>Fill in your identity for each of the categories listed. In the inner circle, record the identities that are the most important or salient to you. In the outer circle, record the identities that are less important or salient to you.</a:t>
            </a:r>
            <a:endParaRPr/>
          </a:p>
        </p:txBody>
      </p:sp>
      <p:pic>
        <p:nvPicPr>
          <p:cNvPr id="226" name="Google Shape;226;p38"/>
          <p:cNvPicPr preferRelativeResize="0"/>
          <p:nvPr/>
        </p:nvPicPr>
        <p:blipFill>
          <a:blip r:embed="rId3">
            <a:alphaModFix/>
          </a:blip>
          <a:stretch>
            <a:fillRect/>
          </a:stretch>
        </p:blipFill>
        <p:spPr>
          <a:xfrm>
            <a:off x="3909025" y="118125"/>
            <a:ext cx="5234974" cy="4976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203425" y="194400"/>
            <a:ext cx="8520600" cy="801000"/>
          </a:xfrm>
          <a:prstGeom prst="rect">
            <a:avLst/>
          </a:prstGeom>
          <a:solidFill>
            <a:srgbClr val="5BE6DA"/>
          </a:solidFill>
        </p:spPr>
        <p:txBody>
          <a:bodyPr anchorCtr="0" anchor="t" bIns="91425" lIns="91425" spcFirstLastPara="1" rIns="91425" wrap="square" tIns="91425">
            <a:noAutofit/>
          </a:bodyPr>
          <a:lstStyle/>
          <a:p>
            <a:pPr indent="0" lvl="0" marL="0" rtl="0" algn="l">
              <a:spcBef>
                <a:spcPts val="0"/>
              </a:spcBef>
              <a:spcAft>
                <a:spcPts val="0"/>
              </a:spcAft>
              <a:buNone/>
            </a:pPr>
            <a:r>
              <a:rPr lang="en" sz="4000"/>
              <a:t>Social</a:t>
            </a:r>
            <a:r>
              <a:rPr lang="en" sz="4000"/>
              <a:t> Identity wheel</a:t>
            </a:r>
            <a:endParaRPr sz="4000"/>
          </a:p>
        </p:txBody>
      </p:sp>
      <p:sp>
        <p:nvSpPr>
          <p:cNvPr id="232" name="Google Shape;232;p39"/>
          <p:cNvSpPr txBox="1"/>
          <p:nvPr>
            <p:ph idx="1" type="body"/>
          </p:nvPr>
        </p:nvSpPr>
        <p:spPr>
          <a:xfrm>
            <a:off x="390425" y="1051525"/>
            <a:ext cx="3202200" cy="39192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1600"/>
              </a:spcAft>
              <a:buNone/>
            </a:pPr>
            <a:r>
              <a:rPr lang="en"/>
              <a:t>Fill in your identity for each of the categories listed. In the inner circle, record the identities that are the most important or salient to you. In the outer circle, record the identities that are less important or salient to you.</a:t>
            </a:r>
            <a:endParaRPr/>
          </a:p>
        </p:txBody>
      </p:sp>
      <p:pic>
        <p:nvPicPr>
          <p:cNvPr id="233" name="Google Shape;233;p39"/>
          <p:cNvPicPr preferRelativeResize="0"/>
          <p:nvPr/>
        </p:nvPicPr>
        <p:blipFill>
          <a:blip r:embed="rId3">
            <a:alphaModFix/>
          </a:blip>
          <a:stretch>
            <a:fillRect/>
          </a:stretch>
        </p:blipFill>
        <p:spPr>
          <a:xfrm>
            <a:off x="3745025" y="76200"/>
            <a:ext cx="5419913" cy="499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203425" y="194400"/>
            <a:ext cx="8520600" cy="801000"/>
          </a:xfrm>
          <a:prstGeom prst="rect">
            <a:avLst/>
          </a:prstGeom>
          <a:solidFill>
            <a:srgbClr val="5BE6DA"/>
          </a:solidFill>
        </p:spPr>
        <p:txBody>
          <a:bodyPr anchorCtr="0" anchor="t" bIns="91425" lIns="91425" spcFirstLastPara="1" rIns="91425" wrap="square" tIns="91425">
            <a:noAutofit/>
          </a:bodyPr>
          <a:lstStyle/>
          <a:p>
            <a:pPr indent="0" lvl="0" marL="0" rtl="0" algn="l">
              <a:spcBef>
                <a:spcPts val="0"/>
              </a:spcBef>
              <a:spcAft>
                <a:spcPts val="0"/>
              </a:spcAft>
              <a:buNone/>
            </a:pPr>
            <a:r>
              <a:rPr lang="en" sz="4000"/>
              <a:t>         Reflection</a:t>
            </a:r>
            <a:endParaRPr sz="4000"/>
          </a:p>
        </p:txBody>
      </p:sp>
      <p:sp>
        <p:nvSpPr>
          <p:cNvPr id="239" name="Google Shape;239;p40"/>
          <p:cNvSpPr txBox="1"/>
          <p:nvPr>
            <p:ph idx="1" type="body"/>
          </p:nvPr>
        </p:nvSpPr>
        <p:spPr>
          <a:xfrm>
            <a:off x="390425" y="1051525"/>
            <a:ext cx="3202200" cy="39192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0"/>
              </a:spcAft>
              <a:buNone/>
            </a:pPr>
            <a:r>
              <a:rPr lang="en"/>
              <a:t>Answer the following 5 reflection questions.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Remember, this is about you and you only. Everyone’s identities are unique and reflect differently in your lives. </a:t>
            </a:r>
            <a:endParaRPr/>
          </a:p>
        </p:txBody>
      </p:sp>
      <p:pic>
        <p:nvPicPr>
          <p:cNvPr id="240" name="Google Shape;240;p40"/>
          <p:cNvPicPr preferRelativeResize="0"/>
          <p:nvPr/>
        </p:nvPicPr>
        <p:blipFill>
          <a:blip r:embed="rId3">
            <a:alphaModFix/>
          </a:blip>
          <a:stretch>
            <a:fillRect/>
          </a:stretch>
        </p:blipFill>
        <p:spPr>
          <a:xfrm>
            <a:off x="3745025" y="76200"/>
            <a:ext cx="5419913" cy="4991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41"/>
          <p:cNvSpPr txBox="1"/>
          <p:nvPr>
            <p:ph type="title"/>
          </p:nvPr>
        </p:nvSpPr>
        <p:spPr>
          <a:xfrm>
            <a:off x="4726725" y="198725"/>
            <a:ext cx="4210200" cy="801000"/>
          </a:xfrm>
          <a:prstGeom prst="rect">
            <a:avLst/>
          </a:prstGeom>
          <a:solidFill>
            <a:srgbClr val="C7FFF5"/>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Reminders For Next Class</a:t>
            </a:r>
            <a:endParaRPr/>
          </a:p>
        </p:txBody>
      </p:sp>
      <p:sp>
        <p:nvSpPr>
          <p:cNvPr id="246" name="Google Shape;246;p41"/>
          <p:cNvSpPr txBox="1"/>
          <p:nvPr>
            <p:ph idx="1" type="body"/>
          </p:nvPr>
        </p:nvSpPr>
        <p:spPr>
          <a:xfrm>
            <a:off x="139550" y="198725"/>
            <a:ext cx="6680400" cy="2858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rgbClr val="000000"/>
                </a:solidFill>
                <a:latin typeface="Comic Sans MS"/>
                <a:ea typeface="Comic Sans MS"/>
                <a:cs typeface="Comic Sans MS"/>
                <a:sym typeface="Comic Sans MS"/>
              </a:rPr>
              <a:t>Today’s Agenda:</a:t>
            </a:r>
            <a:endParaRPr sz="14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400">
              <a:solidFill>
                <a:srgbClr val="000000"/>
              </a:solidFill>
              <a:latin typeface="Comic Sans MS"/>
              <a:ea typeface="Comic Sans MS"/>
              <a:cs typeface="Comic Sans MS"/>
              <a:sym typeface="Comic Sans MS"/>
            </a:endParaRPr>
          </a:p>
          <a:p>
            <a:pPr indent="0" lvl="0" marL="457200" rtl="0" algn="l">
              <a:lnSpc>
                <a:spcPct val="100000"/>
              </a:lnSpc>
              <a:spcBef>
                <a:spcPts val="0"/>
              </a:spcBef>
              <a:spcAft>
                <a:spcPts val="0"/>
              </a:spcAft>
              <a:buNone/>
            </a:pPr>
            <a:r>
              <a:t/>
            </a:r>
            <a:endParaRPr sz="15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AutoNum type="arabicPeriod"/>
            </a:pPr>
            <a:r>
              <a:rPr lang="en" sz="1500">
                <a:solidFill>
                  <a:srgbClr val="000000"/>
                </a:solidFill>
                <a:latin typeface="Comic Sans MS"/>
                <a:ea typeface="Comic Sans MS"/>
                <a:cs typeface="Comic Sans MS"/>
                <a:sym typeface="Comic Sans MS"/>
              </a:rPr>
              <a:t>Inside the earth</a:t>
            </a:r>
            <a:endParaRPr sz="1500">
              <a:solidFill>
                <a:srgbClr val="000000"/>
              </a:solidFill>
              <a:latin typeface="Comic Sans MS"/>
              <a:ea typeface="Comic Sans MS"/>
              <a:cs typeface="Comic Sans MS"/>
              <a:sym typeface="Comic Sans MS"/>
            </a:endParaRPr>
          </a:p>
          <a:p>
            <a:pPr indent="0" lvl="0" marL="457200" rtl="0" algn="l">
              <a:lnSpc>
                <a:spcPct val="100000"/>
              </a:lnSpc>
              <a:spcBef>
                <a:spcPts val="0"/>
              </a:spcBef>
              <a:spcAft>
                <a:spcPts val="0"/>
              </a:spcAft>
              <a:buNone/>
            </a:pPr>
            <a:r>
              <a:t/>
            </a:r>
            <a:endParaRPr sz="1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latin typeface="Comic Sans MS"/>
                <a:ea typeface="Comic Sans MS"/>
                <a:cs typeface="Comic Sans MS"/>
                <a:sym typeface="Comic Sans MS"/>
              </a:rPr>
              <a:t>-</a:t>
            </a:r>
            <a:r>
              <a:rPr b="1" lang="en" sz="2500" u="sng">
                <a:solidFill>
                  <a:srgbClr val="000000"/>
                </a:solidFill>
                <a:latin typeface="Comic Sans MS"/>
                <a:ea typeface="Comic Sans MS"/>
                <a:cs typeface="Comic Sans MS"/>
                <a:sym typeface="Comic Sans MS"/>
              </a:rPr>
              <a:t>Formative Practice:</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8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p:txBody>
      </p:sp>
      <p:sp>
        <p:nvSpPr>
          <p:cNvPr id="247" name="Google Shape;247;p41"/>
          <p:cNvSpPr txBox="1"/>
          <p:nvPr/>
        </p:nvSpPr>
        <p:spPr>
          <a:xfrm>
            <a:off x="5629275" y="4344425"/>
            <a:ext cx="404100" cy="486900"/>
          </a:xfrm>
          <a:prstGeom prst="rect">
            <a:avLst/>
          </a:prstGeom>
          <a:solidFill>
            <a:srgbClr val="C7FFF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0</a:t>
            </a:r>
            <a:endParaRPr sz="2200">
              <a:latin typeface="Source Code Pro"/>
              <a:ea typeface="Source Code Pro"/>
              <a:cs typeface="Source Code Pro"/>
              <a:sym typeface="Source Code Pro"/>
            </a:endParaRPr>
          </a:p>
        </p:txBody>
      </p:sp>
      <p:sp>
        <p:nvSpPr>
          <p:cNvPr id="248" name="Google Shape;248;p41"/>
          <p:cNvSpPr txBox="1"/>
          <p:nvPr/>
        </p:nvSpPr>
        <p:spPr>
          <a:xfrm>
            <a:off x="6525650" y="4344425"/>
            <a:ext cx="404100" cy="486900"/>
          </a:xfrm>
          <a:prstGeom prst="rect">
            <a:avLst/>
          </a:prstGeom>
          <a:solidFill>
            <a:srgbClr val="B3F1E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1</a:t>
            </a:r>
            <a:endParaRPr sz="2200">
              <a:latin typeface="Source Code Pro"/>
              <a:ea typeface="Source Code Pro"/>
              <a:cs typeface="Source Code Pro"/>
              <a:sym typeface="Source Code Pro"/>
            </a:endParaRPr>
          </a:p>
        </p:txBody>
      </p:sp>
      <p:sp>
        <p:nvSpPr>
          <p:cNvPr id="249" name="Google Shape;249;p41"/>
          <p:cNvSpPr txBox="1"/>
          <p:nvPr/>
        </p:nvSpPr>
        <p:spPr>
          <a:xfrm>
            <a:off x="7412850" y="4344425"/>
            <a:ext cx="404100" cy="486900"/>
          </a:xfrm>
          <a:prstGeom prst="rect">
            <a:avLst/>
          </a:prstGeom>
          <a:solidFill>
            <a:srgbClr val="5BE6DA"/>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2</a:t>
            </a:r>
            <a:endParaRPr sz="2200">
              <a:latin typeface="Source Code Pro"/>
              <a:ea typeface="Source Code Pro"/>
              <a:cs typeface="Source Code Pro"/>
              <a:sym typeface="Source Code Pro"/>
            </a:endParaRPr>
          </a:p>
        </p:txBody>
      </p:sp>
      <p:sp>
        <p:nvSpPr>
          <p:cNvPr id="250" name="Google Shape;250;p41"/>
          <p:cNvSpPr txBox="1"/>
          <p:nvPr/>
        </p:nvSpPr>
        <p:spPr>
          <a:xfrm>
            <a:off x="8376025" y="4344425"/>
            <a:ext cx="404100" cy="486900"/>
          </a:xfrm>
          <a:prstGeom prst="rect">
            <a:avLst/>
          </a:prstGeom>
          <a:solidFill>
            <a:srgbClr val="3DD5D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3</a:t>
            </a:r>
            <a:endParaRPr sz="2200">
              <a:latin typeface="Source Code Pro"/>
              <a:ea typeface="Source Code Pro"/>
              <a:cs typeface="Source Code Pro"/>
              <a:sym typeface="Source Code Pro"/>
            </a:endParaRPr>
          </a:p>
        </p:txBody>
      </p:sp>
      <p:pic>
        <p:nvPicPr>
          <p:cNvPr descr="Bitmoji Image" id="251" name="Google Shape;251;p41"/>
          <p:cNvPicPr preferRelativeResize="0"/>
          <p:nvPr/>
        </p:nvPicPr>
        <p:blipFill>
          <a:blip r:embed="rId3">
            <a:alphaModFix/>
          </a:blip>
          <a:stretch>
            <a:fillRect/>
          </a:stretch>
        </p:blipFill>
        <p:spPr>
          <a:xfrm>
            <a:off x="6473951" y="2856475"/>
            <a:ext cx="1325325" cy="1325325"/>
          </a:xfrm>
          <a:prstGeom prst="rect">
            <a:avLst/>
          </a:prstGeom>
          <a:noFill/>
          <a:ln>
            <a:noFill/>
          </a:ln>
        </p:spPr>
      </p:pic>
      <p:sp>
        <p:nvSpPr>
          <p:cNvPr id="252" name="Google Shape;252;p41"/>
          <p:cNvSpPr/>
          <p:nvPr/>
        </p:nvSpPr>
        <p:spPr>
          <a:xfrm>
            <a:off x="7412850" y="2451625"/>
            <a:ext cx="1478700" cy="746400"/>
          </a:xfrm>
          <a:prstGeom prst="wedgeRoundRectCallout">
            <a:avLst>
              <a:gd fmla="val -46274" name="adj1"/>
              <a:gd fmla="val 8691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do you feel on this LT?</a:t>
            </a:r>
            <a:endParaRPr/>
          </a:p>
        </p:txBody>
      </p:sp>
      <p:sp>
        <p:nvSpPr>
          <p:cNvPr id="253" name="Google Shape;253;p41"/>
          <p:cNvSpPr txBox="1"/>
          <p:nvPr/>
        </p:nvSpPr>
        <p:spPr>
          <a:xfrm>
            <a:off x="5422575" y="377225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No clue</a:t>
            </a:r>
            <a:endParaRPr>
              <a:latin typeface="Source Code Pro"/>
              <a:ea typeface="Source Code Pro"/>
              <a:cs typeface="Source Code Pro"/>
              <a:sym typeface="Source Code Pro"/>
            </a:endParaRPr>
          </a:p>
        </p:txBody>
      </p:sp>
      <p:sp>
        <p:nvSpPr>
          <p:cNvPr id="254" name="Google Shape;254;p41"/>
          <p:cNvSpPr txBox="1"/>
          <p:nvPr/>
        </p:nvSpPr>
        <p:spPr>
          <a:xfrm>
            <a:off x="6318950" y="377580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Some clue</a:t>
            </a:r>
            <a:endParaRPr>
              <a:latin typeface="Source Code Pro"/>
              <a:ea typeface="Source Code Pro"/>
              <a:cs typeface="Source Code Pro"/>
              <a:sym typeface="Source Code Pro"/>
            </a:endParaRPr>
          </a:p>
        </p:txBody>
      </p:sp>
      <p:sp>
        <p:nvSpPr>
          <p:cNvPr id="255" name="Google Shape;255;p41"/>
          <p:cNvSpPr txBox="1"/>
          <p:nvPr/>
        </p:nvSpPr>
        <p:spPr>
          <a:xfrm>
            <a:off x="7115850" y="3820875"/>
            <a:ext cx="9981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Mostly got it</a:t>
            </a:r>
            <a:endParaRPr>
              <a:latin typeface="Source Code Pro"/>
              <a:ea typeface="Source Code Pro"/>
              <a:cs typeface="Source Code Pro"/>
              <a:sym typeface="Source Code Pro"/>
            </a:endParaRPr>
          </a:p>
        </p:txBody>
      </p:sp>
      <p:sp>
        <p:nvSpPr>
          <p:cNvPr id="256" name="Google Shape;256;p41"/>
          <p:cNvSpPr txBox="1"/>
          <p:nvPr/>
        </p:nvSpPr>
        <p:spPr>
          <a:xfrm>
            <a:off x="8147550" y="3820875"/>
            <a:ext cx="9417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Nailed it</a:t>
            </a:r>
            <a:endParaRPr>
              <a:latin typeface="Source Code Pro"/>
              <a:ea typeface="Source Code Pro"/>
              <a:cs typeface="Source Code Pro"/>
              <a:sym typeface="Source Code Pro"/>
            </a:endParaRPr>
          </a:p>
        </p:txBody>
      </p:sp>
      <p:sp>
        <p:nvSpPr>
          <p:cNvPr id="257" name="Google Shape;257;p41"/>
          <p:cNvSpPr txBox="1"/>
          <p:nvPr/>
        </p:nvSpPr>
        <p:spPr>
          <a:xfrm>
            <a:off x="385325" y="3968700"/>
            <a:ext cx="4851300" cy="10860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 </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261" name="Shape 261"/>
        <p:cNvGrpSpPr/>
        <p:nvPr/>
      </p:nvGrpSpPr>
      <p:grpSpPr>
        <a:xfrm>
          <a:off x="0" y="0"/>
          <a:ext cx="0" cy="0"/>
          <a:chOff x="0" y="0"/>
          <a:chExt cx="0" cy="0"/>
        </a:xfrm>
      </p:grpSpPr>
      <p:sp>
        <p:nvSpPr>
          <p:cNvPr id="262" name="Google Shape;262;p42"/>
          <p:cNvSpPr txBox="1"/>
          <p:nvPr>
            <p:ph type="title"/>
          </p:nvPr>
        </p:nvSpPr>
        <p:spPr>
          <a:xfrm>
            <a:off x="396325" y="84775"/>
            <a:ext cx="2928600" cy="28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WElcome to </a:t>
            </a:r>
            <a:r>
              <a:rPr lang="en">
                <a:latin typeface="Pacifico"/>
                <a:ea typeface="Pacifico"/>
                <a:cs typeface="Pacifico"/>
                <a:sym typeface="Pacifico"/>
              </a:rPr>
              <a:t>Physical Science-</a:t>
            </a:r>
            <a:endParaRPr>
              <a:latin typeface="Pacifico"/>
              <a:ea typeface="Pacifico"/>
              <a:cs typeface="Pacifico"/>
              <a:sym typeface="Pacifico"/>
            </a:endParaRPr>
          </a:p>
          <a:p>
            <a:pPr indent="0" lvl="0" marL="0" rtl="0" algn="ctr">
              <a:spcBef>
                <a:spcPts val="0"/>
              </a:spcBef>
              <a:spcAft>
                <a:spcPts val="0"/>
              </a:spcAft>
              <a:buNone/>
            </a:pPr>
            <a:r>
              <a:rPr lang="en" sz="4000"/>
              <a:t>Week 10-Thursday</a:t>
            </a:r>
            <a:endParaRPr sz="4000"/>
          </a:p>
        </p:txBody>
      </p:sp>
      <p:pic>
        <p:nvPicPr>
          <p:cNvPr descr="welcome back" id="263" name="Google Shape;263;p42"/>
          <p:cNvPicPr preferRelativeResize="0"/>
          <p:nvPr/>
        </p:nvPicPr>
        <p:blipFill>
          <a:blip r:embed="rId3">
            <a:alphaModFix/>
          </a:blip>
          <a:stretch>
            <a:fillRect/>
          </a:stretch>
        </p:blipFill>
        <p:spPr>
          <a:xfrm>
            <a:off x="3421978" y="1771876"/>
            <a:ext cx="1592275" cy="1436800"/>
          </a:xfrm>
          <a:prstGeom prst="rect">
            <a:avLst/>
          </a:prstGeom>
          <a:noFill/>
          <a:ln>
            <a:noFill/>
          </a:ln>
        </p:spPr>
      </p:pic>
      <p:sp>
        <p:nvSpPr>
          <p:cNvPr id="264" name="Google Shape;264;p42"/>
          <p:cNvSpPr txBox="1"/>
          <p:nvPr/>
        </p:nvSpPr>
        <p:spPr>
          <a:xfrm>
            <a:off x="3811100" y="46700"/>
            <a:ext cx="5202600" cy="1791000"/>
          </a:xfrm>
          <a:prstGeom prst="rect">
            <a:avLst/>
          </a:prstGeom>
          <a:solidFill>
            <a:srgbClr val="C7FFF5"/>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u="sng">
                <a:latin typeface="Comic Sans MS"/>
                <a:ea typeface="Comic Sans MS"/>
                <a:cs typeface="Comic Sans MS"/>
                <a:sym typeface="Comic Sans MS"/>
              </a:rPr>
              <a:t>Today’s Agenda:</a:t>
            </a:r>
            <a:endParaRPr sz="1500">
              <a:latin typeface="Comic Sans MS"/>
              <a:ea typeface="Comic Sans MS"/>
              <a:cs typeface="Comic Sans MS"/>
              <a:sym typeface="Comic Sans MS"/>
            </a:endParaRPr>
          </a:p>
          <a:p>
            <a:pPr indent="0" lvl="0" marL="0" rtl="0" algn="l">
              <a:spcBef>
                <a:spcPts val="0"/>
              </a:spcBef>
              <a:spcAft>
                <a:spcPts val="0"/>
              </a:spcAft>
              <a:buNone/>
            </a:pPr>
            <a:r>
              <a:t/>
            </a:r>
            <a:endParaRPr i="1"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Class Compliments</a:t>
            </a:r>
            <a:endParaRPr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Class Norms Brainstorm</a:t>
            </a:r>
            <a:endParaRPr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Drawing Twins Game</a:t>
            </a:r>
            <a:endParaRPr sz="1500">
              <a:latin typeface="Comic Sans MS"/>
              <a:ea typeface="Comic Sans MS"/>
              <a:cs typeface="Comic Sans MS"/>
              <a:sym typeface="Comic Sans MS"/>
            </a:endParaRPr>
          </a:p>
          <a:p>
            <a:pPr indent="0" lvl="0" marL="457200" rtl="0" algn="l">
              <a:spcBef>
                <a:spcPts val="0"/>
              </a:spcBef>
              <a:spcAft>
                <a:spcPts val="0"/>
              </a:spcAft>
              <a:buNone/>
            </a:pPr>
            <a:r>
              <a:t/>
            </a:r>
            <a:endParaRPr sz="1500">
              <a:latin typeface="Comic Sans MS"/>
              <a:ea typeface="Comic Sans MS"/>
              <a:cs typeface="Comic Sans MS"/>
              <a:sym typeface="Comic Sans MS"/>
            </a:endParaRPr>
          </a:p>
          <a:p>
            <a:pPr indent="0" lvl="0" marL="0" rtl="0" algn="l">
              <a:spcBef>
                <a:spcPts val="0"/>
              </a:spcBef>
              <a:spcAft>
                <a:spcPts val="0"/>
              </a:spcAft>
              <a:buNone/>
            </a:pPr>
            <a:r>
              <a:rPr b="1" lang="en" sz="1500" u="sng">
                <a:latin typeface="Comic Sans MS"/>
                <a:ea typeface="Comic Sans MS"/>
                <a:cs typeface="Comic Sans MS"/>
                <a:sym typeface="Comic Sans MS"/>
              </a:rPr>
              <a:t>Formative Practice:</a:t>
            </a:r>
            <a:r>
              <a:rPr lang="en" sz="1500" u="sng">
                <a:latin typeface="Comic Sans MS"/>
                <a:ea typeface="Comic Sans MS"/>
                <a:cs typeface="Comic Sans MS"/>
                <a:sym typeface="Comic Sans MS"/>
              </a:rPr>
              <a:t> </a:t>
            </a:r>
            <a:endParaRPr b="1" sz="1500">
              <a:latin typeface="Comic Sans MS"/>
              <a:ea typeface="Comic Sans MS"/>
              <a:cs typeface="Comic Sans MS"/>
              <a:sym typeface="Comic Sans MS"/>
            </a:endParaRPr>
          </a:p>
        </p:txBody>
      </p:sp>
      <p:sp>
        <p:nvSpPr>
          <p:cNvPr id="265" name="Google Shape;265;p42"/>
          <p:cNvSpPr txBox="1"/>
          <p:nvPr/>
        </p:nvSpPr>
        <p:spPr>
          <a:xfrm>
            <a:off x="156875" y="3045600"/>
            <a:ext cx="5684400" cy="1116000"/>
          </a:xfrm>
          <a:prstGeom prst="rect">
            <a:avLst/>
          </a:prstGeom>
          <a:solidFill>
            <a:srgbClr val="F4CCCC"/>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latin typeface="Comic Sans MS"/>
                <a:ea typeface="Comic Sans MS"/>
                <a:cs typeface="Comic Sans MS"/>
                <a:sym typeface="Comic Sans MS"/>
              </a:rPr>
              <a:t>Warm up:</a:t>
            </a:r>
            <a:r>
              <a:rPr b="1" lang="en" sz="1900">
                <a:latin typeface="Comic Sans MS"/>
                <a:ea typeface="Comic Sans MS"/>
                <a:cs typeface="Comic Sans MS"/>
                <a:sym typeface="Comic Sans MS"/>
              </a:rPr>
              <a:t> Class Compliments time- 5 minutes (silently and individually)</a:t>
            </a:r>
            <a:endParaRPr sz="2400">
              <a:latin typeface="Comic Sans MS"/>
              <a:ea typeface="Comic Sans MS"/>
              <a:cs typeface="Comic Sans MS"/>
              <a:sym typeface="Comic Sans MS"/>
            </a:endParaRPr>
          </a:p>
        </p:txBody>
      </p:sp>
      <p:sp>
        <p:nvSpPr>
          <p:cNvPr id="266" name="Google Shape;266;p42"/>
          <p:cNvSpPr txBox="1"/>
          <p:nvPr/>
        </p:nvSpPr>
        <p:spPr>
          <a:xfrm>
            <a:off x="107650" y="4252325"/>
            <a:ext cx="5684400" cy="8151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a:p>
            <a:pPr indent="0" lvl="0" marL="0" rtl="0" algn="l">
              <a:spcBef>
                <a:spcPts val="0"/>
              </a:spcBef>
              <a:spcAft>
                <a:spcPts val="0"/>
              </a:spcAft>
              <a:buNone/>
            </a:pPr>
            <a:r>
              <a:t/>
            </a:r>
            <a:endParaRPr b="1" sz="1600" u="sng">
              <a:latin typeface="Comic Sans MS"/>
              <a:ea typeface="Comic Sans MS"/>
              <a:cs typeface="Comic Sans MS"/>
              <a:sym typeface="Comic Sans MS"/>
            </a:endParaRPr>
          </a:p>
        </p:txBody>
      </p:sp>
      <p:pic>
        <p:nvPicPr>
          <p:cNvPr id="267" name="Google Shape;267;p42"/>
          <p:cNvPicPr preferRelativeResize="0"/>
          <p:nvPr/>
        </p:nvPicPr>
        <p:blipFill>
          <a:blip r:embed="rId4">
            <a:alphaModFix/>
          </a:blip>
          <a:stretch>
            <a:fillRect/>
          </a:stretch>
        </p:blipFill>
        <p:spPr>
          <a:xfrm>
            <a:off x="6101950" y="2285400"/>
            <a:ext cx="2857500" cy="16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43"/>
          <p:cNvSpPr txBox="1"/>
          <p:nvPr>
            <p:ph type="title"/>
          </p:nvPr>
        </p:nvSpPr>
        <p:spPr>
          <a:xfrm>
            <a:off x="2815050" y="0"/>
            <a:ext cx="3428700" cy="8010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0"/>
              </a:spcAft>
              <a:buNone/>
            </a:pPr>
            <a:r>
              <a:rPr lang="en"/>
              <a:t>Class Compliments</a:t>
            </a:r>
            <a:endParaRPr/>
          </a:p>
        </p:txBody>
      </p:sp>
      <p:sp>
        <p:nvSpPr>
          <p:cNvPr id="273" name="Google Shape;273;p43"/>
          <p:cNvSpPr txBox="1"/>
          <p:nvPr>
            <p:ph idx="1" type="body"/>
          </p:nvPr>
        </p:nvSpPr>
        <p:spPr>
          <a:xfrm>
            <a:off x="311700" y="756225"/>
            <a:ext cx="8520600" cy="4253700"/>
          </a:xfrm>
          <a:prstGeom prst="rect">
            <a:avLst/>
          </a:prstGeom>
          <a:solidFill>
            <a:srgbClr val="EBE8E8">
              <a:alpha val="92260"/>
            </a:srgbClr>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00000"/>
                </a:solidFill>
                <a:latin typeface="Arial"/>
                <a:ea typeface="Arial"/>
                <a:cs typeface="Arial"/>
                <a:sym typeface="Arial"/>
              </a:rPr>
              <a:t>GOAL: </a:t>
            </a:r>
            <a:r>
              <a:rPr lang="en" sz="1300">
                <a:solidFill>
                  <a:srgbClr val="000000"/>
                </a:solidFill>
                <a:latin typeface="Arial"/>
                <a:ea typeface="Arial"/>
                <a:cs typeface="Arial"/>
                <a:sym typeface="Arial"/>
              </a:rPr>
              <a:t>By the end of the week, have at least 1-2 compliments per person in the class. These compliments need to be deeper than surface level.</a:t>
            </a:r>
            <a:endParaRPr sz="1300">
              <a:solidFill>
                <a:srgbClr val="000000"/>
              </a:solidFill>
              <a:latin typeface="Arial"/>
              <a:ea typeface="Arial"/>
              <a:cs typeface="Arial"/>
              <a:sym typeface="Arial"/>
            </a:endParaRPr>
          </a:p>
          <a:p>
            <a:pPr indent="457200" lvl="0" marL="0" rtl="0" algn="l">
              <a:spcBef>
                <a:spcPts val="0"/>
              </a:spcBef>
              <a:spcAft>
                <a:spcPts val="0"/>
              </a:spcAft>
              <a:buNone/>
            </a:pPr>
            <a:r>
              <a:rPr b="1" lang="en" sz="1300" u="sng">
                <a:solidFill>
                  <a:srgbClr val="000000"/>
                </a:solidFill>
                <a:latin typeface="Arial"/>
                <a:ea typeface="Arial"/>
                <a:cs typeface="Arial"/>
                <a:sym typeface="Arial"/>
              </a:rPr>
              <a:t>Examples: </a:t>
            </a:r>
            <a:endParaRPr b="1" sz="1300" u="sng">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 pretty</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always take the time to say hi and that means a lot</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I like your backpack</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Your smile lights up the room</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aren’t annoying</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bring great energy and questions to class</a:t>
            </a:r>
            <a:endParaRPr sz="1300">
              <a:solidFill>
                <a:srgbClr val="000000"/>
              </a:solidFill>
              <a:latin typeface="Arial"/>
              <a:ea typeface="Arial"/>
              <a:cs typeface="Arial"/>
              <a:sym typeface="Arial"/>
            </a:endParaRPr>
          </a:p>
          <a:p>
            <a:pPr indent="45720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You will have some time to compile this list throughout the week, and you will turn your completed page into your teacher at the end of the week. Then, you will receive the compliments written to you to start your next week off right!</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b="1" lang="en" sz="1300" u="sng">
                <a:solidFill>
                  <a:srgbClr val="000000"/>
                </a:solidFill>
                <a:latin typeface="Arial"/>
                <a:ea typeface="Arial"/>
                <a:cs typeface="Arial"/>
                <a:sym typeface="Arial"/>
              </a:rPr>
              <a:t>WHY? </a:t>
            </a:r>
            <a:r>
              <a:rPr lang="en" sz="1300">
                <a:solidFill>
                  <a:srgbClr val="000000"/>
                </a:solidFill>
                <a:latin typeface="Arial"/>
                <a:ea typeface="Arial"/>
                <a:cs typeface="Arial"/>
                <a:sym typeface="Arial"/>
              </a:rPr>
              <a:t> Studies have shown that appreciation and gratitude are key to building a strong community, and they improve your happiness and relationships long term. We are working to build a strong classroom community, so recognizing the strengths, passions, and contributions of each person in this class is integral to creating a strong community. It also ensures you know the names of everyone in your community, which is also vital!</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1600"/>
              </a:spcAft>
              <a:buNone/>
            </a:pPr>
            <a:r>
              <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44"/>
          <p:cNvSpPr txBox="1"/>
          <p:nvPr>
            <p:ph idx="1" type="body"/>
          </p:nvPr>
        </p:nvSpPr>
        <p:spPr>
          <a:xfrm>
            <a:off x="311700" y="787425"/>
            <a:ext cx="8520600" cy="3336600"/>
          </a:xfrm>
          <a:prstGeom prst="rect">
            <a:avLst/>
          </a:prstGeom>
          <a:solidFill>
            <a:srgbClr val="EBE8E8">
              <a:alpha val="92260"/>
            </a:srgbClr>
          </a:solidFill>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00000"/>
                </a:solidFill>
                <a:latin typeface="Arial"/>
                <a:ea typeface="Arial"/>
                <a:cs typeface="Arial"/>
                <a:sym typeface="Arial"/>
              </a:rPr>
              <a:t>On your own (write down your answers)-5 minutes</a:t>
            </a:r>
            <a:endParaRPr b="1" u="sng">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AutoNum type="alphaLcParenR"/>
            </a:pPr>
            <a:r>
              <a:rPr lang="en" sz="1800">
                <a:solidFill>
                  <a:srgbClr val="000000"/>
                </a:solidFill>
                <a:latin typeface="Arial"/>
                <a:ea typeface="Arial"/>
                <a:cs typeface="Arial"/>
                <a:sym typeface="Arial"/>
              </a:rPr>
              <a:t>What is important to you to feel safe in a class environment?</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AutoNum type="alphaLcParenR"/>
            </a:pPr>
            <a:r>
              <a:rPr lang="en" sz="1800">
                <a:solidFill>
                  <a:srgbClr val="000000"/>
                </a:solidFill>
                <a:latin typeface="Arial"/>
                <a:ea typeface="Arial"/>
                <a:cs typeface="Arial"/>
                <a:sym typeface="Arial"/>
              </a:rPr>
              <a:t>What is important to you to feel comfortable in a class environment?</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AutoNum type="alphaLcParenR"/>
            </a:pPr>
            <a:r>
              <a:rPr lang="en" sz="1800">
                <a:solidFill>
                  <a:srgbClr val="000000"/>
                </a:solidFill>
                <a:latin typeface="Arial"/>
                <a:ea typeface="Arial"/>
                <a:cs typeface="Arial"/>
                <a:sym typeface="Arial"/>
              </a:rPr>
              <a:t>What is important to you to feel brave in a class environment?</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AutoNum type="alphaLcParenR"/>
            </a:pPr>
            <a:r>
              <a:rPr lang="en" sz="1800">
                <a:solidFill>
                  <a:srgbClr val="000000"/>
                </a:solidFill>
                <a:latin typeface="Arial"/>
                <a:ea typeface="Arial"/>
                <a:cs typeface="Arial"/>
                <a:sym typeface="Arial"/>
              </a:rPr>
              <a:t>What are the top 5 values our class should have?</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AutoNum type="alphaLcParenR"/>
            </a:pPr>
            <a:r>
              <a:rPr lang="en" sz="1800">
                <a:solidFill>
                  <a:srgbClr val="000000"/>
                </a:solidFill>
                <a:latin typeface="Arial"/>
                <a:ea typeface="Arial"/>
                <a:cs typeface="Arial"/>
                <a:sym typeface="Arial"/>
              </a:rPr>
              <a:t>What are the top 3 actions each person in our class should take to demonstrate our values?</a:t>
            </a:r>
            <a:endParaRPr sz="1800">
              <a:solidFill>
                <a:srgbClr val="000000"/>
              </a:solidFill>
              <a:latin typeface="Arial"/>
              <a:ea typeface="Arial"/>
              <a:cs typeface="Arial"/>
              <a:sym typeface="Arial"/>
            </a:endParaRPr>
          </a:p>
          <a:p>
            <a:pPr indent="-342900" lvl="1" marL="914400" rtl="0" algn="l">
              <a:spcBef>
                <a:spcPts val="0"/>
              </a:spcBef>
              <a:spcAft>
                <a:spcPts val="0"/>
              </a:spcAft>
              <a:buClr>
                <a:srgbClr val="000000"/>
              </a:buClr>
              <a:buSzPts val="1800"/>
              <a:buFont typeface="Arial"/>
              <a:buAutoNum type="alphaLcParenR"/>
            </a:pPr>
            <a:r>
              <a:rPr lang="en" sz="1800">
                <a:solidFill>
                  <a:srgbClr val="000000"/>
                </a:solidFill>
                <a:latin typeface="Arial"/>
                <a:ea typeface="Arial"/>
                <a:cs typeface="Arial"/>
                <a:sym typeface="Arial"/>
              </a:rPr>
              <a:t>What is 1 guideline/routine we can have as a class to remind ourselves and others when we get off track and away from these values and behaviors?</a:t>
            </a:r>
            <a:endParaRPr sz="2100"/>
          </a:p>
        </p:txBody>
      </p:sp>
      <p:sp>
        <p:nvSpPr>
          <p:cNvPr id="279" name="Google Shape;279;p44"/>
          <p:cNvSpPr txBox="1"/>
          <p:nvPr/>
        </p:nvSpPr>
        <p:spPr>
          <a:xfrm>
            <a:off x="1254925" y="4124025"/>
            <a:ext cx="6732600" cy="800400"/>
          </a:xfrm>
          <a:prstGeom prst="rect">
            <a:avLst/>
          </a:prstGeom>
          <a:solidFill>
            <a:srgbClr val="3DD5D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Source Code Pro"/>
                <a:ea typeface="Source Code Pro"/>
                <a:cs typeface="Source Code Pro"/>
                <a:sym typeface="Source Code Pro"/>
              </a:rPr>
              <a:t>Now, discuss with your table group- 4 </a:t>
            </a:r>
            <a:r>
              <a:rPr b="1" lang="en" sz="2000">
                <a:latin typeface="Source Code Pro"/>
                <a:ea typeface="Source Code Pro"/>
                <a:cs typeface="Source Code Pro"/>
                <a:sym typeface="Source Code Pro"/>
              </a:rPr>
              <a:t>minutes</a:t>
            </a:r>
            <a:r>
              <a:rPr b="1" lang="en" sz="2000">
                <a:latin typeface="Source Code Pro"/>
                <a:ea typeface="Source Code Pro"/>
                <a:cs typeface="Source Code Pro"/>
                <a:sym typeface="Source Code Pro"/>
              </a:rPr>
              <a:t>- Be Prepared to share out!</a:t>
            </a:r>
            <a:endParaRPr b="1" sz="2000">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15" name="Shape 115"/>
        <p:cNvGrpSpPr/>
        <p:nvPr/>
      </p:nvGrpSpPr>
      <p:grpSpPr>
        <a:xfrm>
          <a:off x="0" y="0"/>
          <a:ext cx="0" cy="0"/>
          <a:chOff x="0" y="0"/>
          <a:chExt cx="0" cy="0"/>
        </a:xfrm>
      </p:grpSpPr>
      <p:sp>
        <p:nvSpPr>
          <p:cNvPr id="116" name="Google Shape;116;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Solo REading</a:t>
            </a:r>
            <a:endParaRPr u="sng"/>
          </a:p>
        </p:txBody>
      </p:sp>
      <p:sp>
        <p:nvSpPr>
          <p:cNvPr id="117" name="Google Shape;117;p27"/>
          <p:cNvSpPr txBox="1"/>
          <p:nvPr>
            <p:ph idx="1" type="body"/>
          </p:nvPr>
        </p:nvSpPr>
        <p:spPr>
          <a:xfrm>
            <a:off x="311700" y="1228675"/>
            <a:ext cx="8520600" cy="96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Jot down </a:t>
            </a:r>
            <a:r>
              <a:rPr b="1" lang="en"/>
              <a:t>3 key things/definitions</a:t>
            </a:r>
            <a:r>
              <a:rPr lang="en"/>
              <a:t> on your warm up sheet as you read silently.</a:t>
            </a:r>
            <a:endParaRPr/>
          </a:p>
          <a:p>
            <a:pPr indent="0" lvl="0" marL="0" rtl="0" algn="l">
              <a:spcBef>
                <a:spcPts val="1600"/>
              </a:spcBef>
              <a:spcAft>
                <a:spcPts val="1600"/>
              </a:spcAft>
              <a:buNone/>
            </a:pPr>
            <a:r>
              <a:t/>
            </a:r>
            <a:endParaRPr/>
          </a:p>
        </p:txBody>
      </p:sp>
      <p:pic>
        <p:nvPicPr>
          <p:cNvPr id="118" name="Google Shape;118;p27"/>
          <p:cNvPicPr preferRelativeResize="0"/>
          <p:nvPr/>
        </p:nvPicPr>
        <p:blipFill>
          <a:blip r:embed="rId3">
            <a:alphaModFix/>
          </a:blip>
          <a:stretch>
            <a:fillRect/>
          </a:stretch>
        </p:blipFill>
        <p:spPr>
          <a:xfrm>
            <a:off x="184925" y="2221800"/>
            <a:ext cx="8761301" cy="29242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83" name="Shape 283"/>
        <p:cNvGrpSpPr/>
        <p:nvPr/>
      </p:nvGrpSpPr>
      <p:grpSpPr>
        <a:xfrm>
          <a:off x="0" y="0"/>
          <a:ext cx="0" cy="0"/>
          <a:chOff x="0" y="0"/>
          <a:chExt cx="0" cy="0"/>
        </a:xfrm>
      </p:grpSpPr>
      <p:sp>
        <p:nvSpPr>
          <p:cNvPr id="284" name="Google Shape;284;p4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Drawing Twins Game</a:t>
            </a:r>
            <a:endParaRPr/>
          </a:p>
        </p:txBody>
      </p:sp>
      <p:sp>
        <p:nvSpPr>
          <p:cNvPr id="285" name="Google Shape;285;p4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Grab a piece of paper and a writing utensil</a:t>
            </a:r>
            <a:endParaRPr/>
          </a:p>
          <a:p>
            <a:pPr indent="-342900" lvl="0" marL="457200" rtl="0" algn="l">
              <a:spcBef>
                <a:spcPts val="0"/>
              </a:spcBef>
              <a:spcAft>
                <a:spcPts val="0"/>
              </a:spcAft>
              <a:buSzPts val="1800"/>
              <a:buChar char="●"/>
            </a:pPr>
            <a:r>
              <a:rPr lang="en"/>
              <a:t>Find a partner and find a spot for yourselves. One person should be facing the front screen, the other should be facing away from it.</a:t>
            </a:r>
            <a:endParaRPr/>
          </a:p>
          <a:p>
            <a:pPr indent="-342900" lvl="0" marL="457200" rtl="0" algn="l">
              <a:spcBef>
                <a:spcPts val="0"/>
              </a:spcBef>
              <a:spcAft>
                <a:spcPts val="0"/>
              </a:spcAft>
              <a:buSzPts val="1800"/>
              <a:buChar char="●"/>
            </a:pPr>
            <a:r>
              <a:rPr lang="en"/>
              <a:t>The person facing the screen is the ‘Describer’, and the person facing away is the ‘Scribe’</a:t>
            </a:r>
            <a:endParaRPr/>
          </a:p>
          <a:p>
            <a:pPr indent="0" lvl="0" marL="0" rtl="0" algn="l">
              <a:spcBef>
                <a:spcPts val="1600"/>
              </a:spcBef>
              <a:spcAft>
                <a:spcPts val="1600"/>
              </a:spcAft>
              <a:buNone/>
            </a:pPr>
            <a:r>
              <a:rPr b="1" lang="en" sz="2500"/>
              <a:t>YOUR TASK: the ‘Describer’ will give instructions to the ‘Scribe’ on how to draw the picture they see on the screen. </a:t>
            </a:r>
            <a:endParaRPr b="1" sz="2500"/>
          </a:p>
        </p:txBody>
      </p:sp>
      <p:pic>
        <p:nvPicPr>
          <p:cNvPr descr="Bitmoji Image" id="286" name="Google Shape;286;p45"/>
          <p:cNvPicPr preferRelativeResize="0"/>
          <p:nvPr/>
        </p:nvPicPr>
        <p:blipFill>
          <a:blip r:embed="rId3">
            <a:alphaModFix/>
          </a:blip>
          <a:stretch>
            <a:fillRect/>
          </a:stretch>
        </p:blipFill>
        <p:spPr>
          <a:xfrm>
            <a:off x="7330550" y="-155250"/>
            <a:ext cx="2049250" cy="2049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90" name="Shape 290"/>
        <p:cNvGrpSpPr/>
        <p:nvPr/>
      </p:nvGrpSpPr>
      <p:grpSpPr>
        <a:xfrm>
          <a:off x="0" y="0"/>
          <a:ext cx="0" cy="0"/>
          <a:chOff x="0" y="0"/>
          <a:chExt cx="0" cy="0"/>
        </a:xfrm>
      </p:grpSpPr>
      <p:sp>
        <p:nvSpPr>
          <p:cNvPr id="291" name="Google Shape;291;p4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Drawing Twins Game:</a:t>
            </a:r>
            <a:endParaRPr/>
          </a:p>
        </p:txBody>
      </p:sp>
      <p:sp>
        <p:nvSpPr>
          <p:cNvPr id="292" name="Google Shape;292;p4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t>Part 1:</a:t>
            </a:r>
            <a:r>
              <a:rPr lang="en" sz="1900"/>
              <a:t> Describer can see what the scribe is drawing while they draw it, scribe can ask questions</a:t>
            </a:r>
            <a:endParaRPr sz="1900"/>
          </a:p>
          <a:p>
            <a:pPr indent="0" lvl="0" marL="0" rtl="0" algn="l">
              <a:spcBef>
                <a:spcPts val="1600"/>
              </a:spcBef>
              <a:spcAft>
                <a:spcPts val="0"/>
              </a:spcAft>
              <a:buNone/>
            </a:pPr>
            <a:r>
              <a:t/>
            </a:r>
            <a:endParaRPr sz="1900"/>
          </a:p>
          <a:p>
            <a:pPr indent="0" lvl="0" marL="0" rtl="0" algn="l">
              <a:spcBef>
                <a:spcPts val="1600"/>
              </a:spcBef>
              <a:spcAft>
                <a:spcPts val="0"/>
              </a:spcAft>
              <a:buNone/>
            </a:pPr>
            <a:r>
              <a:rPr b="1" lang="en" sz="1900" u="sng"/>
              <a:t>Part 2:</a:t>
            </a:r>
            <a:r>
              <a:rPr lang="en" sz="1900"/>
              <a:t> Describer cannot see what the scribe is drawing, Scribe can ask questions</a:t>
            </a:r>
            <a:endParaRPr sz="1900"/>
          </a:p>
          <a:p>
            <a:pPr indent="0" lvl="0" marL="0" rtl="0" algn="l">
              <a:spcBef>
                <a:spcPts val="1600"/>
              </a:spcBef>
              <a:spcAft>
                <a:spcPts val="0"/>
              </a:spcAft>
              <a:buNone/>
            </a:pPr>
            <a:r>
              <a:rPr b="1" lang="en" sz="1900" u="sng">
                <a:solidFill>
                  <a:srgbClr val="FF0000"/>
                </a:solidFill>
              </a:rPr>
              <a:t>Brainstorm:</a:t>
            </a:r>
            <a:r>
              <a:rPr b="1" lang="en" sz="1900">
                <a:solidFill>
                  <a:srgbClr val="FF0000"/>
                </a:solidFill>
              </a:rPr>
              <a:t> What Keys to success do you need for part 3?</a:t>
            </a:r>
            <a:endParaRPr b="1" sz="1900">
              <a:solidFill>
                <a:srgbClr val="FF0000"/>
              </a:solidFill>
            </a:endParaRPr>
          </a:p>
          <a:p>
            <a:pPr indent="0" lvl="0" marL="0" rtl="0" algn="l">
              <a:spcBef>
                <a:spcPts val="1600"/>
              </a:spcBef>
              <a:spcAft>
                <a:spcPts val="1600"/>
              </a:spcAft>
              <a:buNone/>
            </a:pPr>
            <a:r>
              <a:rPr b="1" lang="en" sz="1900" u="sng"/>
              <a:t>Part 3</a:t>
            </a:r>
            <a:r>
              <a:rPr lang="en" sz="1900"/>
              <a:t>: Describer cannot see what the scribe is drawing, scribe cannot ask questions</a:t>
            </a:r>
            <a:endParaRPr sz="1900"/>
          </a:p>
        </p:txBody>
      </p:sp>
      <p:pic>
        <p:nvPicPr>
          <p:cNvPr descr="Clientmoji" id="293" name="Google Shape;293;p46"/>
          <p:cNvPicPr preferRelativeResize="0"/>
          <p:nvPr/>
        </p:nvPicPr>
        <p:blipFill>
          <a:blip r:embed="rId3">
            <a:alphaModFix/>
          </a:blip>
          <a:stretch>
            <a:fillRect/>
          </a:stretch>
        </p:blipFill>
        <p:spPr>
          <a:xfrm>
            <a:off x="7584600" y="0"/>
            <a:ext cx="1247700" cy="1247700"/>
          </a:xfrm>
          <a:prstGeom prst="rect">
            <a:avLst/>
          </a:prstGeom>
          <a:noFill/>
          <a:ln>
            <a:noFill/>
          </a:ln>
        </p:spPr>
      </p:pic>
      <p:sp>
        <p:nvSpPr>
          <p:cNvPr id="294" name="Google Shape;294;p46"/>
          <p:cNvSpPr/>
          <p:nvPr/>
        </p:nvSpPr>
        <p:spPr>
          <a:xfrm>
            <a:off x="360600" y="2571750"/>
            <a:ext cx="8422800" cy="236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1</a:t>
            </a:r>
            <a:endParaRPr/>
          </a:p>
        </p:txBody>
      </p:sp>
      <p:pic>
        <p:nvPicPr>
          <p:cNvPr id="300" name="Google Shape;300;p47"/>
          <p:cNvPicPr preferRelativeResize="0"/>
          <p:nvPr/>
        </p:nvPicPr>
        <p:blipFill>
          <a:blip r:embed="rId3">
            <a:alphaModFix/>
          </a:blip>
          <a:stretch>
            <a:fillRect/>
          </a:stretch>
        </p:blipFill>
        <p:spPr>
          <a:xfrm>
            <a:off x="2120650" y="292850"/>
            <a:ext cx="3887350" cy="5304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04" name="Shape 304"/>
        <p:cNvGrpSpPr/>
        <p:nvPr/>
      </p:nvGrpSpPr>
      <p:grpSpPr>
        <a:xfrm>
          <a:off x="0" y="0"/>
          <a:ext cx="0" cy="0"/>
          <a:chOff x="0" y="0"/>
          <a:chExt cx="0" cy="0"/>
        </a:xfrm>
      </p:grpSpPr>
      <p:sp>
        <p:nvSpPr>
          <p:cNvPr id="305" name="Google Shape;305;p4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Drawing Twins Game:</a:t>
            </a:r>
            <a:endParaRPr/>
          </a:p>
        </p:txBody>
      </p:sp>
      <p:sp>
        <p:nvSpPr>
          <p:cNvPr id="306" name="Google Shape;306;p4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t>Part 1:</a:t>
            </a:r>
            <a:r>
              <a:rPr lang="en" sz="1900"/>
              <a:t> Describer can see what the scribe is drawing while they draw it, scribe can ask questions</a:t>
            </a:r>
            <a:endParaRPr sz="1900"/>
          </a:p>
          <a:p>
            <a:pPr indent="0" lvl="0" marL="0" rtl="0" algn="l">
              <a:spcBef>
                <a:spcPts val="1600"/>
              </a:spcBef>
              <a:spcAft>
                <a:spcPts val="0"/>
              </a:spcAft>
              <a:buNone/>
            </a:pPr>
            <a:r>
              <a:t/>
            </a:r>
            <a:endParaRPr sz="1900"/>
          </a:p>
          <a:p>
            <a:pPr indent="0" lvl="0" marL="0" rtl="0" algn="l">
              <a:spcBef>
                <a:spcPts val="1600"/>
              </a:spcBef>
              <a:spcAft>
                <a:spcPts val="0"/>
              </a:spcAft>
              <a:buNone/>
            </a:pPr>
            <a:r>
              <a:rPr b="1" lang="en" sz="1900" u="sng"/>
              <a:t>Part 2:</a:t>
            </a:r>
            <a:r>
              <a:rPr lang="en" sz="1900"/>
              <a:t> Describer cannot see what the scribe is drawing, Scribe can ask questions</a:t>
            </a:r>
            <a:endParaRPr sz="1900"/>
          </a:p>
          <a:p>
            <a:pPr indent="0" lvl="0" marL="0" rtl="0" algn="l">
              <a:spcBef>
                <a:spcPts val="1600"/>
              </a:spcBef>
              <a:spcAft>
                <a:spcPts val="0"/>
              </a:spcAft>
              <a:buNone/>
            </a:pPr>
            <a:r>
              <a:rPr b="1" lang="en" sz="1900" u="sng">
                <a:solidFill>
                  <a:srgbClr val="FF0000"/>
                </a:solidFill>
              </a:rPr>
              <a:t>Brainstorm:</a:t>
            </a:r>
            <a:r>
              <a:rPr b="1" lang="en" sz="1900">
                <a:solidFill>
                  <a:srgbClr val="FF0000"/>
                </a:solidFill>
              </a:rPr>
              <a:t> What Keys to success do you need for part 3?</a:t>
            </a:r>
            <a:endParaRPr b="1" sz="1900">
              <a:solidFill>
                <a:srgbClr val="FF0000"/>
              </a:solidFill>
            </a:endParaRPr>
          </a:p>
          <a:p>
            <a:pPr indent="0" lvl="0" marL="0" rtl="0" algn="l">
              <a:spcBef>
                <a:spcPts val="1600"/>
              </a:spcBef>
              <a:spcAft>
                <a:spcPts val="1600"/>
              </a:spcAft>
              <a:buNone/>
            </a:pPr>
            <a:r>
              <a:rPr b="1" lang="en" sz="1900" u="sng"/>
              <a:t>Part 3</a:t>
            </a:r>
            <a:r>
              <a:rPr lang="en" sz="1900"/>
              <a:t>: Describer cannot see what the scribe is drawing, scribe cannot ask questions</a:t>
            </a:r>
            <a:endParaRPr sz="1900"/>
          </a:p>
        </p:txBody>
      </p:sp>
      <p:pic>
        <p:nvPicPr>
          <p:cNvPr descr="Clientmoji" id="307" name="Google Shape;307;p48"/>
          <p:cNvPicPr preferRelativeResize="0"/>
          <p:nvPr/>
        </p:nvPicPr>
        <p:blipFill>
          <a:blip r:embed="rId3">
            <a:alphaModFix/>
          </a:blip>
          <a:stretch>
            <a:fillRect/>
          </a:stretch>
        </p:blipFill>
        <p:spPr>
          <a:xfrm>
            <a:off x="7584600" y="0"/>
            <a:ext cx="1247700" cy="1247700"/>
          </a:xfrm>
          <a:prstGeom prst="rect">
            <a:avLst/>
          </a:prstGeom>
          <a:noFill/>
          <a:ln>
            <a:noFill/>
          </a:ln>
        </p:spPr>
      </p:pic>
      <p:sp>
        <p:nvSpPr>
          <p:cNvPr id="308" name="Google Shape;308;p48"/>
          <p:cNvSpPr/>
          <p:nvPr/>
        </p:nvSpPr>
        <p:spPr>
          <a:xfrm>
            <a:off x="311700" y="3406225"/>
            <a:ext cx="8422800" cy="159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2. </a:t>
            </a:r>
            <a:endParaRPr/>
          </a:p>
        </p:txBody>
      </p:sp>
      <p:pic>
        <p:nvPicPr>
          <p:cNvPr id="314" name="Google Shape;314;p49"/>
          <p:cNvPicPr preferRelativeResize="0"/>
          <p:nvPr/>
        </p:nvPicPr>
        <p:blipFill>
          <a:blip r:embed="rId3">
            <a:alphaModFix/>
          </a:blip>
          <a:stretch>
            <a:fillRect/>
          </a:stretch>
        </p:blipFill>
        <p:spPr>
          <a:xfrm>
            <a:off x="2558700" y="-94575"/>
            <a:ext cx="3311025" cy="5216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18" name="Shape 318"/>
        <p:cNvGrpSpPr/>
        <p:nvPr/>
      </p:nvGrpSpPr>
      <p:grpSpPr>
        <a:xfrm>
          <a:off x="0" y="0"/>
          <a:ext cx="0" cy="0"/>
          <a:chOff x="0" y="0"/>
          <a:chExt cx="0" cy="0"/>
        </a:xfrm>
      </p:grpSpPr>
      <p:sp>
        <p:nvSpPr>
          <p:cNvPr id="319" name="Google Shape;319;p5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Drawing Twins Game:</a:t>
            </a:r>
            <a:endParaRPr/>
          </a:p>
        </p:txBody>
      </p:sp>
      <p:sp>
        <p:nvSpPr>
          <p:cNvPr id="320" name="Google Shape;320;p5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t>Part 1:</a:t>
            </a:r>
            <a:r>
              <a:rPr lang="en" sz="1900"/>
              <a:t> Describer can see what the scribe is drawing while they draw it, scribe can ask questions</a:t>
            </a:r>
            <a:endParaRPr sz="1900"/>
          </a:p>
          <a:p>
            <a:pPr indent="0" lvl="0" marL="0" rtl="0" algn="l">
              <a:spcBef>
                <a:spcPts val="1600"/>
              </a:spcBef>
              <a:spcAft>
                <a:spcPts val="0"/>
              </a:spcAft>
              <a:buNone/>
            </a:pPr>
            <a:r>
              <a:t/>
            </a:r>
            <a:endParaRPr sz="1900"/>
          </a:p>
          <a:p>
            <a:pPr indent="0" lvl="0" marL="0" rtl="0" algn="l">
              <a:spcBef>
                <a:spcPts val="1600"/>
              </a:spcBef>
              <a:spcAft>
                <a:spcPts val="0"/>
              </a:spcAft>
              <a:buNone/>
            </a:pPr>
            <a:r>
              <a:rPr b="1" lang="en" sz="1900" u="sng"/>
              <a:t>Part 2:</a:t>
            </a:r>
            <a:r>
              <a:rPr lang="en" sz="1900"/>
              <a:t> Describer cannot see what the scribe is drawing, Scribe can ask questions</a:t>
            </a:r>
            <a:endParaRPr sz="1900"/>
          </a:p>
          <a:p>
            <a:pPr indent="0" lvl="0" marL="0" rtl="0" algn="l">
              <a:spcBef>
                <a:spcPts val="1600"/>
              </a:spcBef>
              <a:spcAft>
                <a:spcPts val="0"/>
              </a:spcAft>
              <a:buNone/>
            </a:pPr>
            <a:r>
              <a:rPr b="1" lang="en" sz="1900" u="sng">
                <a:solidFill>
                  <a:srgbClr val="FF0000"/>
                </a:solidFill>
              </a:rPr>
              <a:t>Brainstorm:</a:t>
            </a:r>
            <a:r>
              <a:rPr b="1" lang="en" sz="1900">
                <a:solidFill>
                  <a:srgbClr val="FF0000"/>
                </a:solidFill>
              </a:rPr>
              <a:t> What Keys to success do you need for part 3?</a:t>
            </a:r>
            <a:endParaRPr b="1" sz="1900">
              <a:solidFill>
                <a:srgbClr val="FF0000"/>
              </a:solidFill>
            </a:endParaRPr>
          </a:p>
          <a:p>
            <a:pPr indent="0" lvl="0" marL="0" rtl="0" algn="l">
              <a:spcBef>
                <a:spcPts val="1600"/>
              </a:spcBef>
              <a:spcAft>
                <a:spcPts val="1600"/>
              </a:spcAft>
              <a:buNone/>
            </a:pPr>
            <a:r>
              <a:rPr b="1" lang="en" sz="1900" u="sng"/>
              <a:t>Part 3</a:t>
            </a:r>
            <a:r>
              <a:rPr lang="en" sz="1900"/>
              <a:t>: Describer cannot see what the scribe is drawing, scribe cannot ask questions</a:t>
            </a:r>
            <a:endParaRPr sz="1900"/>
          </a:p>
        </p:txBody>
      </p:sp>
      <p:pic>
        <p:nvPicPr>
          <p:cNvPr descr="Clientmoji" id="321" name="Google Shape;321;p50"/>
          <p:cNvPicPr preferRelativeResize="0"/>
          <p:nvPr/>
        </p:nvPicPr>
        <p:blipFill>
          <a:blip r:embed="rId3">
            <a:alphaModFix/>
          </a:blip>
          <a:stretch>
            <a:fillRect/>
          </a:stretch>
        </p:blipFill>
        <p:spPr>
          <a:xfrm>
            <a:off x="7584600" y="0"/>
            <a:ext cx="1247700" cy="1247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3</a:t>
            </a:r>
            <a:endParaRPr/>
          </a:p>
        </p:txBody>
      </p:sp>
      <p:pic>
        <p:nvPicPr>
          <p:cNvPr id="327" name="Google Shape;327;p51"/>
          <p:cNvPicPr preferRelativeResize="0"/>
          <p:nvPr/>
        </p:nvPicPr>
        <p:blipFill rotWithShape="1">
          <a:blip r:embed="rId3">
            <a:alphaModFix/>
          </a:blip>
          <a:srcRect b="8875" l="0" r="0" t="0"/>
          <a:stretch/>
        </p:blipFill>
        <p:spPr>
          <a:xfrm>
            <a:off x="1938500" y="-120150"/>
            <a:ext cx="6093975" cy="5479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31" name="Shape 331"/>
        <p:cNvGrpSpPr/>
        <p:nvPr/>
      </p:nvGrpSpPr>
      <p:grpSpPr>
        <a:xfrm>
          <a:off x="0" y="0"/>
          <a:ext cx="0" cy="0"/>
          <a:chOff x="0" y="0"/>
          <a:chExt cx="0" cy="0"/>
        </a:xfrm>
      </p:grpSpPr>
      <p:sp>
        <p:nvSpPr>
          <p:cNvPr id="332" name="Google Shape;332;p5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Debrief - Think, Pair, Share</a:t>
            </a:r>
            <a:endParaRPr/>
          </a:p>
        </p:txBody>
      </p:sp>
      <p:sp>
        <p:nvSpPr>
          <p:cNvPr id="333" name="Google Shape;333;p52"/>
          <p:cNvSpPr txBox="1"/>
          <p:nvPr>
            <p:ph idx="1" type="body"/>
          </p:nvPr>
        </p:nvSpPr>
        <p:spPr>
          <a:xfrm>
            <a:off x="83100" y="1228675"/>
            <a:ext cx="8520600" cy="33402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What are your Key Takeaways?</a:t>
            </a:r>
            <a:endParaRPr sz="2500"/>
          </a:p>
          <a:p>
            <a:pPr indent="-387350" lvl="0" marL="457200" rtl="0" algn="l">
              <a:spcBef>
                <a:spcPts val="0"/>
              </a:spcBef>
              <a:spcAft>
                <a:spcPts val="0"/>
              </a:spcAft>
              <a:buSzPts val="2500"/>
              <a:buChar char="●"/>
            </a:pPr>
            <a:r>
              <a:rPr lang="en" sz="2500"/>
              <a:t>What were the Barriers to effective cooperation?</a:t>
            </a:r>
            <a:endParaRPr sz="2500"/>
          </a:p>
          <a:p>
            <a:pPr indent="-387350" lvl="0" marL="457200" rtl="0" algn="l">
              <a:spcBef>
                <a:spcPts val="0"/>
              </a:spcBef>
              <a:spcAft>
                <a:spcPts val="0"/>
              </a:spcAft>
              <a:buSzPts val="2500"/>
              <a:buChar char="●"/>
            </a:pPr>
            <a:r>
              <a:rPr lang="en" sz="2500"/>
              <a:t>Why is cooperation and communication important in science?</a:t>
            </a:r>
            <a:endParaRPr sz="2500"/>
          </a:p>
          <a:p>
            <a:pPr indent="-387350" lvl="0" marL="457200" rtl="0" algn="l">
              <a:spcBef>
                <a:spcPts val="0"/>
              </a:spcBef>
              <a:spcAft>
                <a:spcPts val="0"/>
              </a:spcAft>
              <a:buSzPts val="2500"/>
              <a:buChar char="●"/>
            </a:pPr>
            <a:r>
              <a:rPr lang="en" sz="2500"/>
              <a:t>How can we make sure to communicate clearly even when </a:t>
            </a:r>
            <a:r>
              <a:rPr lang="en" sz="2500"/>
              <a:t>frustrated</a:t>
            </a:r>
            <a:r>
              <a:rPr lang="en" sz="2500"/>
              <a:t>?</a:t>
            </a:r>
            <a:endParaRPr sz="2500"/>
          </a:p>
        </p:txBody>
      </p:sp>
      <p:pic>
        <p:nvPicPr>
          <p:cNvPr descr="think" id="334" name="Google Shape;334;p52"/>
          <p:cNvPicPr preferRelativeResize="0"/>
          <p:nvPr/>
        </p:nvPicPr>
        <p:blipFill>
          <a:blip r:embed="rId3">
            <a:alphaModFix/>
          </a:blip>
          <a:stretch>
            <a:fillRect/>
          </a:stretch>
        </p:blipFill>
        <p:spPr>
          <a:xfrm>
            <a:off x="7001600" y="3005075"/>
            <a:ext cx="2142400" cy="2142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53"/>
          <p:cNvSpPr txBox="1"/>
          <p:nvPr>
            <p:ph type="title"/>
          </p:nvPr>
        </p:nvSpPr>
        <p:spPr>
          <a:xfrm>
            <a:off x="2815050" y="0"/>
            <a:ext cx="3428700" cy="8010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0"/>
              </a:spcAft>
              <a:buNone/>
            </a:pPr>
            <a:r>
              <a:rPr lang="en"/>
              <a:t>Class Compliments</a:t>
            </a:r>
            <a:endParaRPr/>
          </a:p>
        </p:txBody>
      </p:sp>
      <p:sp>
        <p:nvSpPr>
          <p:cNvPr id="340" name="Google Shape;340;p53"/>
          <p:cNvSpPr txBox="1"/>
          <p:nvPr>
            <p:ph idx="1" type="body"/>
          </p:nvPr>
        </p:nvSpPr>
        <p:spPr>
          <a:xfrm>
            <a:off x="311700" y="756225"/>
            <a:ext cx="8520600" cy="4253700"/>
          </a:xfrm>
          <a:prstGeom prst="rect">
            <a:avLst/>
          </a:prstGeom>
          <a:solidFill>
            <a:srgbClr val="EBE8E8">
              <a:alpha val="92260"/>
            </a:srgbClr>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00000"/>
                </a:solidFill>
                <a:latin typeface="Arial"/>
                <a:ea typeface="Arial"/>
                <a:cs typeface="Arial"/>
                <a:sym typeface="Arial"/>
              </a:rPr>
              <a:t>GOAL: </a:t>
            </a:r>
            <a:r>
              <a:rPr lang="en" sz="1300">
                <a:solidFill>
                  <a:srgbClr val="000000"/>
                </a:solidFill>
                <a:latin typeface="Arial"/>
                <a:ea typeface="Arial"/>
                <a:cs typeface="Arial"/>
                <a:sym typeface="Arial"/>
              </a:rPr>
              <a:t>By the end of the week, have at least 1-2 compliments per person in the class. These compliments need to be deeper than surface level.</a:t>
            </a:r>
            <a:endParaRPr sz="1300">
              <a:solidFill>
                <a:srgbClr val="000000"/>
              </a:solidFill>
              <a:latin typeface="Arial"/>
              <a:ea typeface="Arial"/>
              <a:cs typeface="Arial"/>
              <a:sym typeface="Arial"/>
            </a:endParaRPr>
          </a:p>
          <a:p>
            <a:pPr indent="457200" lvl="0" marL="0" rtl="0" algn="l">
              <a:spcBef>
                <a:spcPts val="0"/>
              </a:spcBef>
              <a:spcAft>
                <a:spcPts val="0"/>
              </a:spcAft>
              <a:buNone/>
            </a:pPr>
            <a:r>
              <a:rPr b="1" lang="en" sz="1300" u="sng">
                <a:solidFill>
                  <a:srgbClr val="000000"/>
                </a:solidFill>
                <a:latin typeface="Arial"/>
                <a:ea typeface="Arial"/>
                <a:cs typeface="Arial"/>
                <a:sym typeface="Arial"/>
              </a:rPr>
              <a:t>Examples: </a:t>
            </a:r>
            <a:endParaRPr b="1" sz="1300" u="sng">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 pretty</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always take the time to say hi and that means a lot</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I like your backpack</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Your smile lights up the room</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aren’t annoying</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bring great energy and questions to class</a:t>
            </a:r>
            <a:endParaRPr sz="1300">
              <a:solidFill>
                <a:srgbClr val="000000"/>
              </a:solidFill>
              <a:latin typeface="Arial"/>
              <a:ea typeface="Arial"/>
              <a:cs typeface="Arial"/>
              <a:sym typeface="Arial"/>
            </a:endParaRPr>
          </a:p>
          <a:p>
            <a:pPr indent="45720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You will have some time to compile this list throughout the week, and you will turn your completed page into your teacher at the end of the week. Then, you will receive the compliments written to you to start your next week off right!</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b="1" lang="en" sz="1300" u="sng">
                <a:solidFill>
                  <a:srgbClr val="000000"/>
                </a:solidFill>
                <a:latin typeface="Arial"/>
                <a:ea typeface="Arial"/>
                <a:cs typeface="Arial"/>
                <a:sym typeface="Arial"/>
              </a:rPr>
              <a:t>WHY? </a:t>
            </a:r>
            <a:r>
              <a:rPr lang="en" sz="1300">
                <a:solidFill>
                  <a:srgbClr val="000000"/>
                </a:solidFill>
                <a:latin typeface="Arial"/>
                <a:ea typeface="Arial"/>
                <a:cs typeface="Arial"/>
                <a:sym typeface="Arial"/>
              </a:rPr>
              <a:t> Studies have shown that appreciation and gratitude are key to building a strong community, and they improve your happiness and relationships long term. We are working to build a strong classroom community, so recognizing the strengths, passions, and contributions of each person in this class is integral to creating a strong community. It also ensures you know the names of everyone in your community, which is also vital!</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1600"/>
              </a:spcAft>
              <a:buNone/>
            </a:pPr>
            <a:r>
              <a:t/>
            </a:r>
            <a:endParaRPr sz="2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344" name="Shape 344"/>
        <p:cNvGrpSpPr/>
        <p:nvPr/>
      </p:nvGrpSpPr>
      <p:grpSpPr>
        <a:xfrm>
          <a:off x="0" y="0"/>
          <a:ext cx="0" cy="0"/>
          <a:chOff x="0" y="0"/>
          <a:chExt cx="0" cy="0"/>
        </a:xfrm>
      </p:grpSpPr>
      <p:sp>
        <p:nvSpPr>
          <p:cNvPr id="345" name="Google Shape;345;p54"/>
          <p:cNvSpPr txBox="1"/>
          <p:nvPr>
            <p:ph type="title"/>
          </p:nvPr>
        </p:nvSpPr>
        <p:spPr>
          <a:xfrm>
            <a:off x="4726725" y="198725"/>
            <a:ext cx="4210200" cy="801000"/>
          </a:xfrm>
          <a:prstGeom prst="rect">
            <a:avLst/>
          </a:prstGeom>
          <a:solidFill>
            <a:srgbClr val="C7FFF5"/>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Reminders For Next Class</a:t>
            </a:r>
            <a:endParaRPr/>
          </a:p>
        </p:txBody>
      </p:sp>
      <p:sp>
        <p:nvSpPr>
          <p:cNvPr id="346" name="Google Shape;346;p54"/>
          <p:cNvSpPr txBox="1"/>
          <p:nvPr>
            <p:ph idx="1" type="body"/>
          </p:nvPr>
        </p:nvSpPr>
        <p:spPr>
          <a:xfrm>
            <a:off x="208425" y="186925"/>
            <a:ext cx="6179400" cy="2858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rgbClr val="000000"/>
                </a:solidFill>
                <a:latin typeface="Comic Sans MS"/>
                <a:ea typeface="Comic Sans MS"/>
                <a:cs typeface="Comic Sans MS"/>
                <a:sym typeface="Comic Sans MS"/>
              </a:rPr>
              <a:t>Today’s Agenda:</a:t>
            </a:r>
            <a:endParaRPr sz="14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4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AutoNum type="arabicPeriod"/>
            </a:pPr>
            <a:r>
              <a:t/>
            </a:r>
            <a:endParaRPr sz="1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latin typeface="Comic Sans MS"/>
                <a:ea typeface="Comic Sans MS"/>
                <a:cs typeface="Comic Sans MS"/>
                <a:sym typeface="Comic Sans MS"/>
              </a:rPr>
              <a:t>-</a:t>
            </a:r>
            <a:r>
              <a:rPr b="1" lang="en" sz="2500" u="sng">
                <a:solidFill>
                  <a:srgbClr val="000000"/>
                </a:solidFill>
                <a:latin typeface="Comic Sans MS"/>
                <a:ea typeface="Comic Sans MS"/>
                <a:cs typeface="Comic Sans MS"/>
                <a:sym typeface="Comic Sans MS"/>
              </a:rPr>
              <a:t>Formative Practice:</a:t>
            </a:r>
            <a:endParaRPr sz="25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2800">
              <a:solidFill>
                <a:srgbClr val="000000"/>
              </a:solidFill>
              <a:highlight>
                <a:srgbClr val="FFFF00"/>
              </a:highlight>
              <a:latin typeface="Comic Sans MS"/>
              <a:ea typeface="Comic Sans MS"/>
              <a:cs typeface="Comic Sans MS"/>
              <a:sym typeface="Comic Sans MS"/>
            </a:endParaRPr>
          </a:p>
          <a:p>
            <a:pPr indent="0" lvl="0" marL="0" rtl="0" algn="l">
              <a:lnSpc>
                <a:spcPct val="100000"/>
              </a:lnSpc>
              <a:spcBef>
                <a:spcPts val="1600"/>
              </a:spcBef>
              <a:spcAft>
                <a:spcPts val="0"/>
              </a:spcAft>
              <a:buNone/>
            </a:pPr>
            <a:r>
              <a:t/>
            </a:r>
            <a:endParaRPr sz="2500">
              <a:solidFill>
                <a:srgbClr val="000000"/>
              </a:solidFill>
              <a:latin typeface="Comic Sans MS"/>
              <a:ea typeface="Comic Sans MS"/>
              <a:cs typeface="Comic Sans MS"/>
              <a:sym typeface="Comic Sans MS"/>
            </a:endParaRPr>
          </a:p>
        </p:txBody>
      </p:sp>
      <p:sp>
        <p:nvSpPr>
          <p:cNvPr id="347" name="Google Shape;347;p54"/>
          <p:cNvSpPr txBox="1"/>
          <p:nvPr/>
        </p:nvSpPr>
        <p:spPr>
          <a:xfrm>
            <a:off x="5629275" y="4344425"/>
            <a:ext cx="404100" cy="486900"/>
          </a:xfrm>
          <a:prstGeom prst="rect">
            <a:avLst/>
          </a:prstGeom>
          <a:solidFill>
            <a:srgbClr val="C7FFF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0</a:t>
            </a:r>
            <a:endParaRPr sz="2200">
              <a:latin typeface="Source Code Pro"/>
              <a:ea typeface="Source Code Pro"/>
              <a:cs typeface="Source Code Pro"/>
              <a:sym typeface="Source Code Pro"/>
            </a:endParaRPr>
          </a:p>
        </p:txBody>
      </p:sp>
      <p:sp>
        <p:nvSpPr>
          <p:cNvPr id="348" name="Google Shape;348;p54"/>
          <p:cNvSpPr txBox="1"/>
          <p:nvPr/>
        </p:nvSpPr>
        <p:spPr>
          <a:xfrm>
            <a:off x="6525650" y="4344425"/>
            <a:ext cx="404100" cy="486900"/>
          </a:xfrm>
          <a:prstGeom prst="rect">
            <a:avLst/>
          </a:prstGeom>
          <a:solidFill>
            <a:srgbClr val="B3F1E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1</a:t>
            </a:r>
            <a:endParaRPr sz="2200">
              <a:latin typeface="Source Code Pro"/>
              <a:ea typeface="Source Code Pro"/>
              <a:cs typeface="Source Code Pro"/>
              <a:sym typeface="Source Code Pro"/>
            </a:endParaRPr>
          </a:p>
        </p:txBody>
      </p:sp>
      <p:sp>
        <p:nvSpPr>
          <p:cNvPr id="349" name="Google Shape;349;p54"/>
          <p:cNvSpPr txBox="1"/>
          <p:nvPr/>
        </p:nvSpPr>
        <p:spPr>
          <a:xfrm>
            <a:off x="7412850" y="4344425"/>
            <a:ext cx="404100" cy="486900"/>
          </a:xfrm>
          <a:prstGeom prst="rect">
            <a:avLst/>
          </a:prstGeom>
          <a:solidFill>
            <a:srgbClr val="5BE6DA"/>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2</a:t>
            </a:r>
            <a:endParaRPr sz="2200">
              <a:latin typeface="Source Code Pro"/>
              <a:ea typeface="Source Code Pro"/>
              <a:cs typeface="Source Code Pro"/>
              <a:sym typeface="Source Code Pro"/>
            </a:endParaRPr>
          </a:p>
        </p:txBody>
      </p:sp>
      <p:sp>
        <p:nvSpPr>
          <p:cNvPr id="350" name="Google Shape;350;p54"/>
          <p:cNvSpPr txBox="1"/>
          <p:nvPr/>
        </p:nvSpPr>
        <p:spPr>
          <a:xfrm>
            <a:off x="8376025" y="4344425"/>
            <a:ext cx="404100" cy="486900"/>
          </a:xfrm>
          <a:prstGeom prst="rect">
            <a:avLst/>
          </a:prstGeom>
          <a:solidFill>
            <a:srgbClr val="3DD5D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3</a:t>
            </a:r>
            <a:endParaRPr sz="2200">
              <a:latin typeface="Source Code Pro"/>
              <a:ea typeface="Source Code Pro"/>
              <a:cs typeface="Source Code Pro"/>
              <a:sym typeface="Source Code Pro"/>
            </a:endParaRPr>
          </a:p>
        </p:txBody>
      </p:sp>
      <p:pic>
        <p:nvPicPr>
          <p:cNvPr descr="Bitmoji Image" id="351" name="Google Shape;351;p54"/>
          <p:cNvPicPr preferRelativeResize="0"/>
          <p:nvPr/>
        </p:nvPicPr>
        <p:blipFill>
          <a:blip r:embed="rId3">
            <a:alphaModFix/>
          </a:blip>
          <a:stretch>
            <a:fillRect/>
          </a:stretch>
        </p:blipFill>
        <p:spPr>
          <a:xfrm>
            <a:off x="6473951" y="2856475"/>
            <a:ext cx="1325325" cy="1325325"/>
          </a:xfrm>
          <a:prstGeom prst="rect">
            <a:avLst/>
          </a:prstGeom>
          <a:noFill/>
          <a:ln>
            <a:noFill/>
          </a:ln>
        </p:spPr>
      </p:pic>
      <p:sp>
        <p:nvSpPr>
          <p:cNvPr id="352" name="Google Shape;352;p54"/>
          <p:cNvSpPr/>
          <p:nvPr/>
        </p:nvSpPr>
        <p:spPr>
          <a:xfrm>
            <a:off x="7412850" y="2451625"/>
            <a:ext cx="1478700" cy="746400"/>
          </a:xfrm>
          <a:prstGeom prst="wedgeRoundRectCallout">
            <a:avLst>
              <a:gd fmla="val -46274" name="adj1"/>
              <a:gd fmla="val 8691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do you feel on this LT?</a:t>
            </a:r>
            <a:endParaRPr/>
          </a:p>
        </p:txBody>
      </p:sp>
      <p:sp>
        <p:nvSpPr>
          <p:cNvPr id="353" name="Google Shape;353;p54"/>
          <p:cNvSpPr txBox="1"/>
          <p:nvPr/>
        </p:nvSpPr>
        <p:spPr>
          <a:xfrm>
            <a:off x="5422575" y="377225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No clue</a:t>
            </a:r>
            <a:endParaRPr>
              <a:latin typeface="Source Code Pro"/>
              <a:ea typeface="Source Code Pro"/>
              <a:cs typeface="Source Code Pro"/>
              <a:sym typeface="Source Code Pro"/>
            </a:endParaRPr>
          </a:p>
        </p:txBody>
      </p:sp>
      <p:sp>
        <p:nvSpPr>
          <p:cNvPr id="354" name="Google Shape;354;p54"/>
          <p:cNvSpPr txBox="1"/>
          <p:nvPr/>
        </p:nvSpPr>
        <p:spPr>
          <a:xfrm>
            <a:off x="6318950" y="377580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Some clue</a:t>
            </a:r>
            <a:endParaRPr>
              <a:latin typeface="Source Code Pro"/>
              <a:ea typeface="Source Code Pro"/>
              <a:cs typeface="Source Code Pro"/>
              <a:sym typeface="Source Code Pro"/>
            </a:endParaRPr>
          </a:p>
        </p:txBody>
      </p:sp>
      <p:sp>
        <p:nvSpPr>
          <p:cNvPr id="355" name="Google Shape;355;p54"/>
          <p:cNvSpPr txBox="1"/>
          <p:nvPr/>
        </p:nvSpPr>
        <p:spPr>
          <a:xfrm>
            <a:off x="7115850" y="3820875"/>
            <a:ext cx="9981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Mostly got it</a:t>
            </a:r>
            <a:endParaRPr>
              <a:latin typeface="Source Code Pro"/>
              <a:ea typeface="Source Code Pro"/>
              <a:cs typeface="Source Code Pro"/>
              <a:sym typeface="Source Code Pro"/>
            </a:endParaRPr>
          </a:p>
        </p:txBody>
      </p:sp>
      <p:sp>
        <p:nvSpPr>
          <p:cNvPr id="356" name="Google Shape;356;p54"/>
          <p:cNvSpPr txBox="1"/>
          <p:nvPr/>
        </p:nvSpPr>
        <p:spPr>
          <a:xfrm>
            <a:off x="8147550" y="3820875"/>
            <a:ext cx="9417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Nailed it</a:t>
            </a:r>
            <a:endParaRPr>
              <a:latin typeface="Source Code Pro"/>
              <a:ea typeface="Source Code Pro"/>
              <a:cs typeface="Source Code Pro"/>
              <a:sym typeface="Source Code Pro"/>
            </a:endParaRPr>
          </a:p>
        </p:txBody>
      </p:sp>
      <p:sp>
        <p:nvSpPr>
          <p:cNvPr id="357" name="Google Shape;357;p54"/>
          <p:cNvSpPr txBox="1"/>
          <p:nvPr/>
        </p:nvSpPr>
        <p:spPr>
          <a:xfrm>
            <a:off x="385325" y="3968700"/>
            <a:ext cx="4851300" cy="10860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 </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2" name="Shape 122"/>
        <p:cNvGrpSpPr/>
        <p:nvPr/>
      </p:nvGrpSpPr>
      <p:grpSpPr>
        <a:xfrm>
          <a:off x="0" y="0"/>
          <a:ext cx="0" cy="0"/>
          <a:chOff x="0" y="0"/>
          <a:chExt cx="0" cy="0"/>
        </a:xfrm>
      </p:grpSpPr>
      <p:pic>
        <p:nvPicPr>
          <p:cNvPr descr="How can we make science more diverse?&#10;All ad revenue from this video is going to Visions of Science: https://www.vosnl.org/&#10;&#10;YouTube Channel Links:&#10;Dr. Esther: https://www.youtube.com/c/DrEsther&#10;Jordan Harrod: https://www.youtube.com/c/jordanharrod&#10;Mike Likes Science: https://www.youtube.com/c/comaniddy&#10;Jabrils: https://www.youtube.com/c/Jabrils&#10;Jaida Elcock TikTok: @jaidaelcock &#10;Anna Gifty Twitter: @itsafronomics &#10;&#10;JOIN OUR NEW EMAIL LIST: https://mailchi.mp/072240d817d6/asaps...&#10;Check out our podcast channel: http://youtube.com/sidenotepodcast&#10;&#10;Subscribe for more asapscience, and hit that bell :)&#10;Created by: Mitchell Moffit and Gregory Brown&#10;&#10;FOLLOW US!&#10;AsapSCIENCE&#10;Instagram: https://instagram.com/asapscience &#10;Facebook: https://facebook.com/asapscience &#10;Twitter: https://twitter.com/asapscience&#10;TikTok: @AsapSCIENCE &#10;&#10;Mitch&#10;Instagram: https://instagram.com/mitchellmoffit&#10;Twitter: https://twitter.com/mitchellmoffit &#10;&#10;Greg&#10;Instagram: https://instagram.com/whalewatchmeplz &#10;Twitter: https://twitter.com/whalewatchmeplz&#10;&#10;Sources:&#10;https://academic.oup.com/sf/advance-article/doi/10.1093/sf/soaa026/5816667&#10;https://www.pnas.org/content/117/17/9284.abstract&#10;https://academic.oup.com/joc/article/68/2/254/4958972&#10;https://www.emerald.com/insight/content/doi/10.1108/01443331011054226/full/html&#10;https://journals.sagepub.com/doi/abs/10.1177/0002764207312003&#10;https://marylandfamiliesengage.org/wp-&#10;content/uploads/2019/07/Preschool-Implicit-Bias-Policy-Brief.pdf&#10;https://www.journals.uchicago.edu/doi/abs/10.1086/678973?journalCode=jole&amp;&#10;https://www.mcgill.ca/oss/article/history/40-years-human-experimentation-america-tuskegee-study#:~:text=In%201932%2C%20600%20African%20American,untreated%20syphilis%20in%20black%20populations&#10;https://www.nytimes.com/2007/01/23/health/23book.html&#10;https://surface.syr.edu/cgi/viewcontent.cgi?article=1287&amp;context=intertext&#10;https://www.nytimes.com/interactive/2019/08/14/magazine/racial-differences-doctors.html?mtrref=undefined&amp;gwh=D0A9D923D218ECA3CED476D61DB2C95A&amp;gwt=pay&amp;assetType=REGIWALL&#10;https://www.pnas.org/content/113/16/4296&#10;https://journals.plos.org/plosone/article/file?type=printable&amp;id=10.1371/journal.pone.0048546&#10;https://www.hsph.harvard.edu/magazine/magazine_article/america-is-failing-its-black-mothers/&#10;https://www.aafp.org/news/blogs/leadervoices/entry/20181204lv-clinicaltrials.html&#10;https://www.ncbi.nlm.nih.gov/pmc/articles/PMC4843483/&#10;https://www.cdc.gov/tuskegee/timeline.htm&#10;https://www.mcgill.ca/oss/article/history/40-years-human-experimentation-america-tuskegee-study#:~:text=In%201932%2C%20600%20African%20American,untreated%20syphilis%20in%20black%20populations&#10;https://www.nature.com/articles/d41586-020-01551-x&#10;https://academic.oup.com/joc/article/68/2/254/4958972&#10;https://www.nature.com/news/collaboration-strength-in-diversity-1.15912&#10;https://www.researchgate.net/publication/281453353_Does_Intergroup_Contact_Reduce_Prejudice_Recent_Meta-Analytic_Findings&#10;https://srcd.onlinelibrary.wiley.com/doi/full/10.1111/cdev.12971" id="123" name="Google Shape;123;p28" title="We Need To Talk About Diversity in Science">
            <a:hlinkClick r:id="rId3"/>
          </p:cNvPr>
          <p:cNvPicPr preferRelativeResize="0"/>
          <p:nvPr/>
        </p:nvPicPr>
        <p:blipFill>
          <a:blip r:embed="rId4">
            <a:alphaModFix/>
          </a:blip>
          <a:stretch>
            <a:fillRect/>
          </a:stretch>
        </p:blipFill>
        <p:spPr>
          <a:xfrm>
            <a:off x="1141950" y="0"/>
            <a:ext cx="6858008" cy="5143500"/>
          </a:xfrm>
          <a:prstGeom prst="rect">
            <a:avLst/>
          </a:prstGeom>
          <a:noFill/>
          <a:ln>
            <a:noFill/>
          </a:ln>
        </p:spPr>
      </p:pic>
      <p:sp>
        <p:nvSpPr>
          <p:cNvPr id="124" name="Google Shape;124;p28"/>
          <p:cNvSpPr txBox="1"/>
          <p:nvPr>
            <p:ph type="title"/>
          </p:nvPr>
        </p:nvSpPr>
        <p:spPr>
          <a:xfrm>
            <a:off x="20025" y="0"/>
            <a:ext cx="9276300" cy="10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lt1"/>
                </a:solidFill>
              </a:rPr>
              <a:t>Watch- </a:t>
            </a:r>
            <a:r>
              <a:rPr lang="en" sz="2700" u="sng">
                <a:solidFill>
                  <a:schemeClr val="lt1"/>
                </a:solidFill>
              </a:rPr>
              <a:t>respectfully!</a:t>
            </a:r>
            <a:r>
              <a:rPr lang="en" sz="2700">
                <a:solidFill>
                  <a:schemeClr val="lt1"/>
                </a:solidFill>
              </a:rPr>
              <a:t>- and jot down anything they say that surprised or resonates with you</a:t>
            </a:r>
            <a:endParaRPr sz="2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61" name="Shape 361"/>
        <p:cNvGrpSpPr/>
        <p:nvPr/>
      </p:nvGrpSpPr>
      <p:grpSpPr>
        <a:xfrm>
          <a:off x="0" y="0"/>
          <a:ext cx="0" cy="0"/>
          <a:chOff x="0" y="0"/>
          <a:chExt cx="0" cy="0"/>
        </a:xfrm>
      </p:grpSpPr>
      <p:sp>
        <p:nvSpPr>
          <p:cNvPr id="362" name="Google Shape;362;p55"/>
          <p:cNvSpPr txBox="1"/>
          <p:nvPr>
            <p:ph type="title"/>
          </p:nvPr>
        </p:nvSpPr>
        <p:spPr>
          <a:xfrm>
            <a:off x="396325" y="84775"/>
            <a:ext cx="2928600" cy="28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WElcome to </a:t>
            </a:r>
            <a:r>
              <a:rPr lang="en">
                <a:latin typeface="Pacifico"/>
                <a:ea typeface="Pacifico"/>
                <a:cs typeface="Pacifico"/>
                <a:sym typeface="Pacifico"/>
              </a:rPr>
              <a:t>Physical Science-</a:t>
            </a:r>
            <a:endParaRPr>
              <a:latin typeface="Pacifico"/>
              <a:ea typeface="Pacifico"/>
              <a:cs typeface="Pacifico"/>
              <a:sym typeface="Pacifico"/>
            </a:endParaRPr>
          </a:p>
          <a:p>
            <a:pPr indent="0" lvl="0" marL="0" rtl="0" algn="ctr">
              <a:spcBef>
                <a:spcPts val="0"/>
              </a:spcBef>
              <a:spcAft>
                <a:spcPts val="0"/>
              </a:spcAft>
              <a:buNone/>
            </a:pPr>
            <a:r>
              <a:rPr lang="en" sz="4000"/>
              <a:t>Week 10-Friday</a:t>
            </a:r>
            <a:endParaRPr sz="4000"/>
          </a:p>
        </p:txBody>
      </p:sp>
      <p:pic>
        <p:nvPicPr>
          <p:cNvPr descr="welcome back" id="363" name="Google Shape;363;p55"/>
          <p:cNvPicPr preferRelativeResize="0"/>
          <p:nvPr/>
        </p:nvPicPr>
        <p:blipFill>
          <a:blip r:embed="rId3">
            <a:alphaModFix/>
          </a:blip>
          <a:stretch>
            <a:fillRect/>
          </a:stretch>
        </p:blipFill>
        <p:spPr>
          <a:xfrm>
            <a:off x="3421978" y="1771876"/>
            <a:ext cx="1592275" cy="1436800"/>
          </a:xfrm>
          <a:prstGeom prst="rect">
            <a:avLst/>
          </a:prstGeom>
          <a:noFill/>
          <a:ln>
            <a:noFill/>
          </a:ln>
        </p:spPr>
      </p:pic>
      <p:sp>
        <p:nvSpPr>
          <p:cNvPr id="364" name="Google Shape;364;p55"/>
          <p:cNvSpPr txBox="1"/>
          <p:nvPr/>
        </p:nvSpPr>
        <p:spPr>
          <a:xfrm>
            <a:off x="3811100" y="46700"/>
            <a:ext cx="5202600" cy="1791000"/>
          </a:xfrm>
          <a:prstGeom prst="rect">
            <a:avLst/>
          </a:prstGeom>
          <a:solidFill>
            <a:srgbClr val="FFF2CC"/>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u="sng">
                <a:latin typeface="Comic Sans MS"/>
                <a:ea typeface="Comic Sans MS"/>
                <a:cs typeface="Comic Sans MS"/>
                <a:sym typeface="Comic Sans MS"/>
              </a:rPr>
              <a:t>Today’s Agenda:</a:t>
            </a:r>
            <a:endParaRPr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Games</a:t>
            </a:r>
            <a:endParaRPr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Class Compliments</a:t>
            </a:r>
            <a:endParaRPr sz="1500">
              <a:latin typeface="Comic Sans MS"/>
              <a:ea typeface="Comic Sans MS"/>
              <a:cs typeface="Comic Sans MS"/>
              <a:sym typeface="Comic Sans MS"/>
            </a:endParaRPr>
          </a:p>
          <a:p>
            <a:pPr indent="0" lvl="0" marL="0" rtl="0" algn="l">
              <a:spcBef>
                <a:spcPts val="0"/>
              </a:spcBef>
              <a:spcAft>
                <a:spcPts val="0"/>
              </a:spcAft>
              <a:buNone/>
            </a:pPr>
            <a:r>
              <a:t/>
            </a:r>
            <a:endParaRPr b="1" sz="1500" u="sng">
              <a:latin typeface="Comic Sans MS"/>
              <a:ea typeface="Comic Sans MS"/>
              <a:cs typeface="Comic Sans MS"/>
              <a:sym typeface="Comic Sans MS"/>
            </a:endParaRPr>
          </a:p>
          <a:p>
            <a:pPr indent="0" lvl="0" marL="0" rtl="0" algn="l">
              <a:spcBef>
                <a:spcPts val="0"/>
              </a:spcBef>
              <a:spcAft>
                <a:spcPts val="0"/>
              </a:spcAft>
              <a:buNone/>
            </a:pPr>
            <a:r>
              <a:rPr b="1" lang="en" sz="1500" u="sng">
                <a:latin typeface="Comic Sans MS"/>
                <a:ea typeface="Comic Sans MS"/>
                <a:cs typeface="Comic Sans MS"/>
                <a:sym typeface="Comic Sans MS"/>
              </a:rPr>
              <a:t>Formative Practice:</a:t>
            </a:r>
            <a:r>
              <a:rPr lang="en" sz="1500" u="sng">
                <a:latin typeface="Comic Sans MS"/>
                <a:ea typeface="Comic Sans MS"/>
                <a:cs typeface="Comic Sans MS"/>
                <a:sym typeface="Comic Sans MS"/>
              </a:rPr>
              <a:t> </a:t>
            </a:r>
            <a:r>
              <a:rPr lang="en" sz="1500">
                <a:latin typeface="Comic Sans MS"/>
                <a:ea typeface="Comic Sans MS"/>
                <a:cs typeface="Comic Sans MS"/>
                <a:sym typeface="Comic Sans MS"/>
              </a:rPr>
              <a:t>Enjoy the weekend!</a:t>
            </a:r>
            <a:endParaRPr b="1" sz="1500">
              <a:latin typeface="Comic Sans MS"/>
              <a:ea typeface="Comic Sans MS"/>
              <a:cs typeface="Comic Sans MS"/>
              <a:sym typeface="Comic Sans MS"/>
            </a:endParaRPr>
          </a:p>
        </p:txBody>
      </p:sp>
      <p:sp>
        <p:nvSpPr>
          <p:cNvPr id="365" name="Google Shape;365;p55"/>
          <p:cNvSpPr txBox="1"/>
          <p:nvPr/>
        </p:nvSpPr>
        <p:spPr>
          <a:xfrm>
            <a:off x="107650" y="4252325"/>
            <a:ext cx="5684400" cy="8151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 </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a:p>
            <a:pPr indent="0" lvl="0" marL="0" rtl="0" algn="l">
              <a:spcBef>
                <a:spcPts val="0"/>
              </a:spcBef>
              <a:spcAft>
                <a:spcPts val="0"/>
              </a:spcAft>
              <a:buNone/>
            </a:pPr>
            <a:r>
              <a:t/>
            </a:r>
            <a:endParaRPr sz="1900"/>
          </a:p>
        </p:txBody>
      </p:sp>
      <p:sp>
        <p:nvSpPr>
          <p:cNvPr id="366" name="Google Shape;366;p55"/>
          <p:cNvSpPr txBox="1"/>
          <p:nvPr/>
        </p:nvSpPr>
        <p:spPr>
          <a:xfrm>
            <a:off x="107650" y="3096600"/>
            <a:ext cx="5684400" cy="1090200"/>
          </a:xfrm>
          <a:prstGeom prst="rect">
            <a:avLst/>
          </a:prstGeom>
          <a:solidFill>
            <a:srgbClr val="F4CCCC"/>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latin typeface="Comic Sans MS"/>
                <a:ea typeface="Comic Sans MS"/>
                <a:cs typeface="Comic Sans MS"/>
                <a:sym typeface="Comic Sans MS"/>
              </a:rPr>
              <a:t>Warm up: </a:t>
            </a:r>
            <a:r>
              <a:rPr b="1" lang="en" sz="1900">
                <a:latin typeface="Comic Sans MS"/>
                <a:ea typeface="Comic Sans MS"/>
                <a:cs typeface="Comic Sans MS"/>
                <a:sym typeface="Comic Sans MS"/>
              </a:rPr>
              <a:t> Class Compliments</a:t>
            </a:r>
            <a:endParaRPr sz="1900">
              <a:latin typeface="Comic Sans MS"/>
              <a:ea typeface="Comic Sans MS"/>
              <a:cs typeface="Comic Sans MS"/>
              <a:sym typeface="Comic Sans MS"/>
            </a:endParaRPr>
          </a:p>
        </p:txBody>
      </p:sp>
      <p:pic>
        <p:nvPicPr>
          <p:cNvPr id="367" name="Google Shape;367;p55"/>
          <p:cNvPicPr preferRelativeResize="0"/>
          <p:nvPr/>
        </p:nvPicPr>
        <p:blipFill>
          <a:blip r:embed="rId4">
            <a:alphaModFix/>
          </a:blip>
          <a:stretch>
            <a:fillRect/>
          </a:stretch>
        </p:blipFill>
        <p:spPr>
          <a:xfrm>
            <a:off x="5944450" y="1990100"/>
            <a:ext cx="2870100" cy="2870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1" name="Shape 371"/>
        <p:cNvGrpSpPr/>
        <p:nvPr/>
      </p:nvGrpSpPr>
      <p:grpSpPr>
        <a:xfrm>
          <a:off x="0" y="0"/>
          <a:ext cx="0" cy="0"/>
          <a:chOff x="0" y="0"/>
          <a:chExt cx="0" cy="0"/>
        </a:xfrm>
      </p:grpSpPr>
      <p:sp>
        <p:nvSpPr>
          <p:cNvPr id="372" name="Google Shape;372;p56"/>
          <p:cNvSpPr txBox="1"/>
          <p:nvPr>
            <p:ph type="title"/>
          </p:nvPr>
        </p:nvSpPr>
        <p:spPr>
          <a:xfrm>
            <a:off x="2815050" y="0"/>
            <a:ext cx="3428700" cy="8010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0"/>
              </a:spcAft>
              <a:buNone/>
            </a:pPr>
            <a:r>
              <a:rPr lang="en"/>
              <a:t>Class Compliments</a:t>
            </a:r>
            <a:endParaRPr/>
          </a:p>
        </p:txBody>
      </p:sp>
      <p:sp>
        <p:nvSpPr>
          <p:cNvPr id="373" name="Google Shape;373;p56"/>
          <p:cNvSpPr txBox="1"/>
          <p:nvPr>
            <p:ph idx="1" type="body"/>
          </p:nvPr>
        </p:nvSpPr>
        <p:spPr>
          <a:xfrm>
            <a:off x="311700" y="756225"/>
            <a:ext cx="8520600" cy="4253700"/>
          </a:xfrm>
          <a:prstGeom prst="rect">
            <a:avLst/>
          </a:prstGeom>
          <a:solidFill>
            <a:srgbClr val="EBE8E8">
              <a:alpha val="92260"/>
            </a:srgbClr>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00000"/>
                </a:solidFill>
                <a:latin typeface="Arial"/>
                <a:ea typeface="Arial"/>
                <a:cs typeface="Arial"/>
                <a:sym typeface="Arial"/>
              </a:rPr>
              <a:t>GOAL: </a:t>
            </a:r>
            <a:r>
              <a:rPr lang="en" sz="1300">
                <a:solidFill>
                  <a:srgbClr val="000000"/>
                </a:solidFill>
                <a:latin typeface="Arial"/>
                <a:ea typeface="Arial"/>
                <a:cs typeface="Arial"/>
                <a:sym typeface="Arial"/>
              </a:rPr>
              <a:t>By the end of the week, have at least 1-2 compliments per person in the class. These compliments need to be deeper than surface level.</a:t>
            </a:r>
            <a:endParaRPr sz="1300">
              <a:solidFill>
                <a:srgbClr val="000000"/>
              </a:solidFill>
              <a:latin typeface="Arial"/>
              <a:ea typeface="Arial"/>
              <a:cs typeface="Arial"/>
              <a:sym typeface="Arial"/>
            </a:endParaRPr>
          </a:p>
          <a:p>
            <a:pPr indent="457200" lvl="0" marL="0" rtl="0" algn="l">
              <a:spcBef>
                <a:spcPts val="0"/>
              </a:spcBef>
              <a:spcAft>
                <a:spcPts val="0"/>
              </a:spcAft>
              <a:buNone/>
            </a:pPr>
            <a:r>
              <a:rPr b="1" lang="en" sz="1300" u="sng">
                <a:solidFill>
                  <a:srgbClr val="000000"/>
                </a:solidFill>
                <a:latin typeface="Arial"/>
                <a:ea typeface="Arial"/>
                <a:cs typeface="Arial"/>
                <a:sym typeface="Arial"/>
              </a:rPr>
              <a:t>Examples: </a:t>
            </a:r>
            <a:endParaRPr b="1" sz="1300" u="sng">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 pretty</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always take the time to say hi and that means a lot</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I like your backpack</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Your smile lights up the room</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aren’t annoying</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bring great energy and questions to class</a:t>
            </a:r>
            <a:endParaRPr sz="1300">
              <a:solidFill>
                <a:srgbClr val="000000"/>
              </a:solidFill>
              <a:latin typeface="Arial"/>
              <a:ea typeface="Arial"/>
              <a:cs typeface="Arial"/>
              <a:sym typeface="Arial"/>
            </a:endParaRPr>
          </a:p>
          <a:p>
            <a:pPr indent="45720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You will have some time to compile this list throughout the week, and you will turn your completed page into your teacher at the end of the week. Then, you will receive the compliments written to you to start your next week off right!</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b="1" lang="en" sz="1300" u="sng">
                <a:solidFill>
                  <a:srgbClr val="000000"/>
                </a:solidFill>
                <a:latin typeface="Arial"/>
                <a:ea typeface="Arial"/>
                <a:cs typeface="Arial"/>
                <a:sym typeface="Arial"/>
              </a:rPr>
              <a:t>WHY? </a:t>
            </a:r>
            <a:r>
              <a:rPr lang="en" sz="1300">
                <a:solidFill>
                  <a:srgbClr val="000000"/>
                </a:solidFill>
                <a:latin typeface="Arial"/>
                <a:ea typeface="Arial"/>
                <a:cs typeface="Arial"/>
                <a:sym typeface="Arial"/>
              </a:rPr>
              <a:t> Studies have shown that appreciation and gratitude are key to building a strong community, and they improve your happiness and relationships long term. We are working to build a strong classroom community, so recognizing the strengths, passions, and contributions of each person in this class is integral to creating a strong community. It also ensures you know the names of everyone in your community, which is also vital!</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1600"/>
              </a:spcAft>
              <a:buNone/>
            </a:pPr>
            <a:r>
              <a:t/>
            </a:r>
            <a:endParaRPr sz="2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5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Cheer War- Rock, Paper, Scissors</a:t>
            </a:r>
            <a:endParaRPr/>
          </a:p>
        </p:txBody>
      </p:sp>
      <p:sp>
        <p:nvSpPr>
          <p:cNvPr id="379" name="Google Shape;379;p57"/>
          <p:cNvSpPr txBox="1"/>
          <p:nvPr>
            <p:ph idx="1" type="body"/>
          </p:nvPr>
        </p:nvSpPr>
        <p:spPr>
          <a:xfrm>
            <a:off x="76200" y="2446625"/>
            <a:ext cx="6007500" cy="2550900"/>
          </a:xfrm>
          <a:prstGeom prst="rect">
            <a:avLst/>
          </a:prstGeom>
          <a:solidFill>
            <a:srgbClr val="EBE8E8">
              <a:alpha val="8036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Play rock paper scissors</a:t>
            </a:r>
            <a:endParaRPr>
              <a:solidFill>
                <a:srgbClr val="000000"/>
              </a:solidFill>
            </a:endParaRPr>
          </a:p>
          <a:p>
            <a:pPr indent="0" lvl="0" marL="0" rtl="0" algn="l">
              <a:spcBef>
                <a:spcPts val="1600"/>
              </a:spcBef>
              <a:spcAft>
                <a:spcPts val="0"/>
              </a:spcAft>
              <a:buNone/>
            </a:pPr>
            <a:r>
              <a:rPr lang="en">
                <a:solidFill>
                  <a:srgbClr val="000000"/>
                </a:solidFill>
              </a:rPr>
              <a:t>If you lose, you are now the cheering squad for the person who won.You must cheer loudly and enthusiastically!</a:t>
            </a:r>
            <a:endParaRPr>
              <a:solidFill>
                <a:srgbClr val="000000"/>
              </a:solidFill>
            </a:endParaRPr>
          </a:p>
          <a:p>
            <a:pPr indent="0" lvl="0" marL="0" rtl="0" algn="l">
              <a:spcBef>
                <a:spcPts val="1600"/>
              </a:spcBef>
              <a:spcAft>
                <a:spcPts val="0"/>
              </a:spcAft>
              <a:buNone/>
            </a:pPr>
            <a:r>
              <a:rPr lang="en">
                <a:solidFill>
                  <a:srgbClr val="000000"/>
                </a:solidFill>
              </a:rPr>
              <a:t>If you win, find someone else to go battle</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58"/>
          <p:cNvSpPr txBox="1"/>
          <p:nvPr>
            <p:ph type="title"/>
          </p:nvPr>
        </p:nvSpPr>
        <p:spPr>
          <a:xfrm>
            <a:off x="311700" y="292850"/>
            <a:ext cx="5289000" cy="801000"/>
          </a:xfrm>
          <a:prstGeom prst="rect">
            <a:avLst/>
          </a:prstGeom>
          <a:solidFill>
            <a:srgbClr val="EBE8E8">
              <a:alpha val="8036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a:t>No Hands Cup Stacking!</a:t>
            </a:r>
            <a:endParaRPr/>
          </a:p>
        </p:txBody>
      </p:sp>
      <p:sp>
        <p:nvSpPr>
          <p:cNvPr id="385" name="Google Shape;385;p58"/>
          <p:cNvSpPr txBox="1"/>
          <p:nvPr>
            <p:ph idx="1" type="body"/>
          </p:nvPr>
        </p:nvSpPr>
        <p:spPr>
          <a:xfrm>
            <a:off x="5656350" y="1228675"/>
            <a:ext cx="2916900" cy="3340200"/>
          </a:xfrm>
          <a:prstGeom prst="rect">
            <a:avLst/>
          </a:prstGeom>
          <a:solidFill>
            <a:srgbClr val="EBE8E8">
              <a:alpha val="80360"/>
            </a:srgbClr>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rgbClr val="000000"/>
              </a:solidFill>
            </a:endParaRPr>
          </a:p>
          <a:p>
            <a:pPr indent="0" lvl="0" marL="0" rtl="0" algn="l">
              <a:spcBef>
                <a:spcPts val="1600"/>
              </a:spcBef>
              <a:spcAft>
                <a:spcPts val="1600"/>
              </a:spcAft>
              <a:buNone/>
            </a:pPr>
            <a:r>
              <a:rPr lang="en" sz="2500">
                <a:solidFill>
                  <a:srgbClr val="000000"/>
                </a:solidFill>
              </a:rPr>
              <a:t>Stack the cups into a pyramid without touching them</a:t>
            </a:r>
            <a:endParaRPr sz="25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9" name="Shape 389"/>
        <p:cNvGrpSpPr/>
        <p:nvPr/>
      </p:nvGrpSpPr>
      <p:grpSpPr>
        <a:xfrm>
          <a:off x="0" y="0"/>
          <a:ext cx="0" cy="0"/>
          <a:chOff x="0" y="0"/>
          <a:chExt cx="0" cy="0"/>
        </a:xfrm>
      </p:grpSpPr>
      <p:sp>
        <p:nvSpPr>
          <p:cNvPr id="390" name="Google Shape;390;p59"/>
          <p:cNvSpPr txBox="1"/>
          <p:nvPr>
            <p:ph type="title"/>
          </p:nvPr>
        </p:nvSpPr>
        <p:spPr>
          <a:xfrm>
            <a:off x="311700" y="292850"/>
            <a:ext cx="8520600" cy="801000"/>
          </a:xfrm>
          <a:prstGeom prst="rect">
            <a:avLst/>
          </a:prstGeom>
          <a:solidFill>
            <a:srgbClr val="EBE8E8">
              <a:alpha val="80360"/>
            </a:srgbClr>
          </a:solidFill>
        </p:spPr>
        <p:txBody>
          <a:bodyPr anchorCtr="0" anchor="t" bIns="91425" lIns="91425" spcFirstLastPara="1" rIns="91425" wrap="square" tIns="91425">
            <a:noAutofit/>
          </a:bodyPr>
          <a:lstStyle/>
          <a:p>
            <a:pPr indent="0" lvl="0" marL="0" rtl="0" algn="ctr">
              <a:spcBef>
                <a:spcPts val="0"/>
              </a:spcBef>
              <a:spcAft>
                <a:spcPts val="0"/>
              </a:spcAft>
              <a:buNone/>
            </a:pPr>
            <a:r>
              <a:rPr lang="en" u="sng"/>
              <a:t>Spaghetti Tower</a:t>
            </a:r>
            <a:endParaRPr u="sng"/>
          </a:p>
        </p:txBody>
      </p:sp>
      <p:sp>
        <p:nvSpPr>
          <p:cNvPr id="391" name="Google Shape;391;p59"/>
          <p:cNvSpPr txBox="1"/>
          <p:nvPr>
            <p:ph idx="1" type="body"/>
          </p:nvPr>
        </p:nvSpPr>
        <p:spPr>
          <a:xfrm>
            <a:off x="400300" y="4060800"/>
            <a:ext cx="8520600" cy="801000"/>
          </a:xfrm>
          <a:prstGeom prst="rect">
            <a:avLst/>
          </a:prstGeom>
          <a:solidFill>
            <a:srgbClr val="EBE8E8">
              <a:alpha val="80360"/>
            </a:srgbClr>
          </a:solidFill>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Construct the tallest tower you can from the materials you have in 10 minutes</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60"/>
          <p:cNvSpPr txBox="1"/>
          <p:nvPr>
            <p:ph type="title"/>
          </p:nvPr>
        </p:nvSpPr>
        <p:spPr>
          <a:xfrm>
            <a:off x="1594525" y="0"/>
            <a:ext cx="5810700" cy="801000"/>
          </a:xfrm>
          <a:prstGeom prst="rect">
            <a:avLst/>
          </a:prstGeom>
          <a:solidFill>
            <a:srgbClr val="C7FFF5"/>
          </a:solidFill>
        </p:spPr>
        <p:txBody>
          <a:bodyPr anchorCtr="0" anchor="t" bIns="91425" lIns="91425" spcFirstLastPara="1" rIns="91425" wrap="square" tIns="91425">
            <a:noAutofit/>
          </a:bodyPr>
          <a:lstStyle/>
          <a:p>
            <a:pPr indent="0" lvl="0" marL="0" rtl="0" algn="l">
              <a:spcBef>
                <a:spcPts val="0"/>
              </a:spcBef>
              <a:spcAft>
                <a:spcPts val="0"/>
              </a:spcAft>
              <a:buNone/>
            </a:pPr>
            <a:r>
              <a:rPr lang="en"/>
              <a:t>Complete your …</a:t>
            </a:r>
            <a:r>
              <a:rPr lang="en"/>
              <a:t>Class Compliments</a:t>
            </a:r>
            <a:endParaRPr/>
          </a:p>
        </p:txBody>
      </p:sp>
      <p:sp>
        <p:nvSpPr>
          <p:cNvPr id="397" name="Google Shape;397;p60"/>
          <p:cNvSpPr txBox="1"/>
          <p:nvPr>
            <p:ph idx="1" type="body"/>
          </p:nvPr>
        </p:nvSpPr>
        <p:spPr>
          <a:xfrm>
            <a:off x="311700" y="756225"/>
            <a:ext cx="8520600" cy="4253700"/>
          </a:xfrm>
          <a:prstGeom prst="rect">
            <a:avLst/>
          </a:prstGeom>
          <a:solidFill>
            <a:srgbClr val="EBE8E8">
              <a:alpha val="92260"/>
            </a:srgbClr>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300" u="sng">
                <a:solidFill>
                  <a:srgbClr val="000000"/>
                </a:solidFill>
                <a:latin typeface="Arial"/>
                <a:ea typeface="Arial"/>
                <a:cs typeface="Arial"/>
                <a:sym typeface="Arial"/>
              </a:rPr>
              <a:t>GOAL: </a:t>
            </a:r>
            <a:r>
              <a:rPr lang="en" sz="1300">
                <a:solidFill>
                  <a:srgbClr val="000000"/>
                </a:solidFill>
                <a:latin typeface="Arial"/>
                <a:ea typeface="Arial"/>
                <a:cs typeface="Arial"/>
                <a:sym typeface="Arial"/>
              </a:rPr>
              <a:t>By the end of the week, have at least 1-2 compliments per person in the class. These compliments need to be deeper than surface level.</a:t>
            </a:r>
            <a:endParaRPr sz="1300">
              <a:solidFill>
                <a:srgbClr val="000000"/>
              </a:solidFill>
              <a:latin typeface="Arial"/>
              <a:ea typeface="Arial"/>
              <a:cs typeface="Arial"/>
              <a:sym typeface="Arial"/>
            </a:endParaRPr>
          </a:p>
          <a:p>
            <a:pPr indent="457200" lvl="0" marL="0" rtl="0" algn="l">
              <a:spcBef>
                <a:spcPts val="0"/>
              </a:spcBef>
              <a:spcAft>
                <a:spcPts val="0"/>
              </a:spcAft>
              <a:buNone/>
            </a:pPr>
            <a:r>
              <a:rPr b="1" lang="en" sz="1300" u="sng">
                <a:solidFill>
                  <a:srgbClr val="000000"/>
                </a:solidFill>
                <a:latin typeface="Arial"/>
                <a:ea typeface="Arial"/>
                <a:cs typeface="Arial"/>
                <a:sym typeface="Arial"/>
              </a:rPr>
              <a:t>Examples: </a:t>
            </a:r>
            <a:endParaRPr b="1" sz="1300" u="sng">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 pretty</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always take the time to say hi and that means a lot</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I like your backpack</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Your smile lights up the room</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aren’t annoying</a:t>
            </a:r>
            <a:endParaRPr sz="1300">
              <a:solidFill>
                <a:srgbClr val="000000"/>
              </a:solidFill>
              <a:latin typeface="Arial"/>
              <a:ea typeface="Arial"/>
              <a:cs typeface="Arial"/>
              <a:sym typeface="Arial"/>
            </a:endParaRPr>
          </a:p>
          <a:p>
            <a:pPr indent="457200" lvl="0" marL="0" rtl="0" algn="l">
              <a:spcBef>
                <a:spcPts val="0"/>
              </a:spcBef>
              <a:spcAft>
                <a:spcPts val="0"/>
              </a:spcAft>
              <a:buNone/>
            </a:pPr>
            <a:r>
              <a:rPr lang="en" sz="1300">
                <a:solidFill>
                  <a:srgbClr val="000000"/>
                </a:solidFill>
                <a:latin typeface="Arial"/>
                <a:ea typeface="Arial"/>
                <a:cs typeface="Arial"/>
                <a:sym typeface="Arial"/>
              </a:rPr>
              <a:t>✔️  You bring great energy and questions to class</a:t>
            </a:r>
            <a:endParaRPr sz="1300">
              <a:solidFill>
                <a:srgbClr val="000000"/>
              </a:solidFill>
              <a:latin typeface="Arial"/>
              <a:ea typeface="Arial"/>
              <a:cs typeface="Arial"/>
              <a:sym typeface="Arial"/>
            </a:endParaRPr>
          </a:p>
          <a:p>
            <a:pPr indent="45720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You will have some time to compile this list throughout the week, and you will turn your completed page into your teacher at the end of the week. Then, you will receive the compliments written to you to start your next week off right!</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b="1" lang="en" sz="1300" u="sng">
                <a:solidFill>
                  <a:srgbClr val="000000"/>
                </a:solidFill>
                <a:latin typeface="Arial"/>
                <a:ea typeface="Arial"/>
                <a:cs typeface="Arial"/>
                <a:sym typeface="Arial"/>
              </a:rPr>
              <a:t>WHY? </a:t>
            </a:r>
            <a:r>
              <a:rPr lang="en" sz="1300">
                <a:solidFill>
                  <a:srgbClr val="000000"/>
                </a:solidFill>
                <a:latin typeface="Arial"/>
                <a:ea typeface="Arial"/>
                <a:cs typeface="Arial"/>
                <a:sym typeface="Arial"/>
              </a:rPr>
              <a:t> Studies have shown that appreciation and gratitude are key to building a strong community, and they improve your happiness and relationships long term. We are working to build a strong classroom community, so recognizing the strengths, passions, and contributions of each person in this class is integral to creating a strong community. It also ensures you know the names of everyone in your community, which is also vital!</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1600"/>
              </a:spcAft>
              <a:buNone/>
            </a:pPr>
            <a:r>
              <a:t/>
            </a:r>
            <a:endParaRPr sz="2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401" name="Shape 401"/>
        <p:cNvGrpSpPr/>
        <p:nvPr/>
      </p:nvGrpSpPr>
      <p:grpSpPr>
        <a:xfrm>
          <a:off x="0" y="0"/>
          <a:ext cx="0" cy="0"/>
          <a:chOff x="0" y="0"/>
          <a:chExt cx="0" cy="0"/>
        </a:xfrm>
      </p:grpSpPr>
      <p:sp>
        <p:nvSpPr>
          <p:cNvPr id="402" name="Google Shape;402;p61"/>
          <p:cNvSpPr txBox="1"/>
          <p:nvPr>
            <p:ph type="title"/>
          </p:nvPr>
        </p:nvSpPr>
        <p:spPr>
          <a:xfrm>
            <a:off x="4726725" y="198725"/>
            <a:ext cx="4210200" cy="801000"/>
          </a:xfrm>
          <a:prstGeom prst="rect">
            <a:avLst/>
          </a:prstGeom>
          <a:solidFill>
            <a:srgbClr val="C7FFF5"/>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Reminders For Next Class</a:t>
            </a:r>
            <a:endParaRPr/>
          </a:p>
        </p:txBody>
      </p:sp>
      <p:sp>
        <p:nvSpPr>
          <p:cNvPr id="403" name="Google Shape;403;p61"/>
          <p:cNvSpPr txBox="1"/>
          <p:nvPr>
            <p:ph idx="1" type="body"/>
          </p:nvPr>
        </p:nvSpPr>
        <p:spPr>
          <a:xfrm>
            <a:off x="208425" y="339325"/>
            <a:ext cx="6179400" cy="2858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rgbClr val="000000"/>
                </a:solidFill>
                <a:latin typeface="Comic Sans MS"/>
                <a:ea typeface="Comic Sans MS"/>
                <a:cs typeface="Comic Sans MS"/>
                <a:sym typeface="Comic Sans MS"/>
              </a:rPr>
              <a:t>Today’s Agenda:</a:t>
            </a:r>
            <a:endParaRPr sz="14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4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AutoNum type="arabicPeriod"/>
            </a:pPr>
            <a:r>
              <a:t/>
            </a:r>
            <a:endParaRPr sz="1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latin typeface="Comic Sans MS"/>
                <a:ea typeface="Comic Sans MS"/>
                <a:cs typeface="Comic Sans MS"/>
                <a:sym typeface="Comic Sans MS"/>
              </a:rPr>
              <a:t>-</a:t>
            </a:r>
            <a:r>
              <a:rPr b="1" lang="en" sz="2500" u="sng">
                <a:solidFill>
                  <a:srgbClr val="000000"/>
                </a:solidFill>
                <a:latin typeface="Comic Sans MS"/>
                <a:ea typeface="Comic Sans MS"/>
                <a:cs typeface="Comic Sans MS"/>
                <a:sym typeface="Comic Sans MS"/>
              </a:rPr>
              <a:t>Formative Practice:</a:t>
            </a:r>
            <a:endParaRPr sz="25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2800">
                <a:solidFill>
                  <a:srgbClr val="000000"/>
                </a:solidFill>
                <a:latin typeface="Comic Sans MS"/>
                <a:ea typeface="Comic Sans MS"/>
                <a:cs typeface="Comic Sans MS"/>
                <a:sym typeface="Comic Sans MS"/>
              </a:rPr>
              <a:t>Have a good weekend!</a:t>
            </a:r>
            <a:endParaRPr sz="2800">
              <a:solidFill>
                <a:srgbClr val="000000"/>
              </a:solidFill>
              <a:latin typeface="Comic Sans MS"/>
              <a:ea typeface="Comic Sans MS"/>
              <a:cs typeface="Comic Sans MS"/>
              <a:sym typeface="Comic Sans MS"/>
            </a:endParaRPr>
          </a:p>
          <a:p>
            <a:pPr indent="0" lvl="0" marL="0" rtl="0" algn="l">
              <a:lnSpc>
                <a:spcPct val="100000"/>
              </a:lnSpc>
              <a:spcBef>
                <a:spcPts val="1600"/>
              </a:spcBef>
              <a:spcAft>
                <a:spcPts val="0"/>
              </a:spcAft>
              <a:buNone/>
            </a:pPr>
            <a:r>
              <a:t/>
            </a:r>
            <a:endParaRPr sz="2500">
              <a:solidFill>
                <a:srgbClr val="000000"/>
              </a:solidFill>
              <a:latin typeface="Comic Sans MS"/>
              <a:ea typeface="Comic Sans MS"/>
              <a:cs typeface="Comic Sans MS"/>
              <a:sym typeface="Comic Sans MS"/>
            </a:endParaRPr>
          </a:p>
        </p:txBody>
      </p:sp>
      <p:sp>
        <p:nvSpPr>
          <p:cNvPr id="404" name="Google Shape;404;p61"/>
          <p:cNvSpPr txBox="1"/>
          <p:nvPr/>
        </p:nvSpPr>
        <p:spPr>
          <a:xfrm>
            <a:off x="5629275" y="4344425"/>
            <a:ext cx="404100" cy="486900"/>
          </a:xfrm>
          <a:prstGeom prst="rect">
            <a:avLst/>
          </a:prstGeom>
          <a:solidFill>
            <a:srgbClr val="C7FFF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0</a:t>
            </a:r>
            <a:endParaRPr sz="2200">
              <a:latin typeface="Source Code Pro"/>
              <a:ea typeface="Source Code Pro"/>
              <a:cs typeface="Source Code Pro"/>
              <a:sym typeface="Source Code Pro"/>
            </a:endParaRPr>
          </a:p>
        </p:txBody>
      </p:sp>
      <p:sp>
        <p:nvSpPr>
          <p:cNvPr id="405" name="Google Shape;405;p61"/>
          <p:cNvSpPr txBox="1"/>
          <p:nvPr/>
        </p:nvSpPr>
        <p:spPr>
          <a:xfrm>
            <a:off x="6525650" y="4344425"/>
            <a:ext cx="404100" cy="486900"/>
          </a:xfrm>
          <a:prstGeom prst="rect">
            <a:avLst/>
          </a:prstGeom>
          <a:solidFill>
            <a:srgbClr val="B3F1E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1</a:t>
            </a:r>
            <a:endParaRPr sz="2200">
              <a:latin typeface="Source Code Pro"/>
              <a:ea typeface="Source Code Pro"/>
              <a:cs typeface="Source Code Pro"/>
              <a:sym typeface="Source Code Pro"/>
            </a:endParaRPr>
          </a:p>
        </p:txBody>
      </p:sp>
      <p:sp>
        <p:nvSpPr>
          <p:cNvPr id="406" name="Google Shape;406;p61"/>
          <p:cNvSpPr txBox="1"/>
          <p:nvPr/>
        </p:nvSpPr>
        <p:spPr>
          <a:xfrm>
            <a:off x="7412850" y="4344425"/>
            <a:ext cx="404100" cy="486900"/>
          </a:xfrm>
          <a:prstGeom prst="rect">
            <a:avLst/>
          </a:prstGeom>
          <a:solidFill>
            <a:srgbClr val="5BE6DA"/>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2</a:t>
            </a:r>
            <a:endParaRPr sz="2200">
              <a:latin typeface="Source Code Pro"/>
              <a:ea typeface="Source Code Pro"/>
              <a:cs typeface="Source Code Pro"/>
              <a:sym typeface="Source Code Pro"/>
            </a:endParaRPr>
          </a:p>
        </p:txBody>
      </p:sp>
      <p:sp>
        <p:nvSpPr>
          <p:cNvPr id="407" name="Google Shape;407;p61"/>
          <p:cNvSpPr txBox="1"/>
          <p:nvPr/>
        </p:nvSpPr>
        <p:spPr>
          <a:xfrm>
            <a:off x="8376025" y="4344425"/>
            <a:ext cx="404100" cy="486900"/>
          </a:xfrm>
          <a:prstGeom prst="rect">
            <a:avLst/>
          </a:prstGeom>
          <a:solidFill>
            <a:srgbClr val="3DD5D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3</a:t>
            </a:r>
            <a:endParaRPr sz="2200">
              <a:latin typeface="Source Code Pro"/>
              <a:ea typeface="Source Code Pro"/>
              <a:cs typeface="Source Code Pro"/>
              <a:sym typeface="Source Code Pro"/>
            </a:endParaRPr>
          </a:p>
        </p:txBody>
      </p:sp>
      <p:pic>
        <p:nvPicPr>
          <p:cNvPr descr="Bitmoji Image" id="408" name="Google Shape;408;p61"/>
          <p:cNvPicPr preferRelativeResize="0"/>
          <p:nvPr/>
        </p:nvPicPr>
        <p:blipFill>
          <a:blip r:embed="rId3">
            <a:alphaModFix/>
          </a:blip>
          <a:stretch>
            <a:fillRect/>
          </a:stretch>
        </p:blipFill>
        <p:spPr>
          <a:xfrm>
            <a:off x="6473951" y="2856475"/>
            <a:ext cx="1325325" cy="1325325"/>
          </a:xfrm>
          <a:prstGeom prst="rect">
            <a:avLst/>
          </a:prstGeom>
          <a:noFill/>
          <a:ln>
            <a:noFill/>
          </a:ln>
        </p:spPr>
      </p:pic>
      <p:sp>
        <p:nvSpPr>
          <p:cNvPr id="409" name="Google Shape;409;p61"/>
          <p:cNvSpPr/>
          <p:nvPr/>
        </p:nvSpPr>
        <p:spPr>
          <a:xfrm>
            <a:off x="7412850" y="2451625"/>
            <a:ext cx="1478700" cy="746400"/>
          </a:xfrm>
          <a:prstGeom prst="wedgeRoundRectCallout">
            <a:avLst>
              <a:gd fmla="val -46274" name="adj1"/>
              <a:gd fmla="val 8691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do you feel on this LT?</a:t>
            </a:r>
            <a:endParaRPr/>
          </a:p>
        </p:txBody>
      </p:sp>
      <p:sp>
        <p:nvSpPr>
          <p:cNvPr id="410" name="Google Shape;410;p61"/>
          <p:cNvSpPr txBox="1"/>
          <p:nvPr/>
        </p:nvSpPr>
        <p:spPr>
          <a:xfrm>
            <a:off x="5422575" y="377225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No clue</a:t>
            </a:r>
            <a:endParaRPr>
              <a:latin typeface="Source Code Pro"/>
              <a:ea typeface="Source Code Pro"/>
              <a:cs typeface="Source Code Pro"/>
              <a:sym typeface="Source Code Pro"/>
            </a:endParaRPr>
          </a:p>
        </p:txBody>
      </p:sp>
      <p:sp>
        <p:nvSpPr>
          <p:cNvPr id="411" name="Google Shape;411;p61"/>
          <p:cNvSpPr txBox="1"/>
          <p:nvPr/>
        </p:nvSpPr>
        <p:spPr>
          <a:xfrm>
            <a:off x="6318950" y="377580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Some clue</a:t>
            </a:r>
            <a:endParaRPr>
              <a:latin typeface="Source Code Pro"/>
              <a:ea typeface="Source Code Pro"/>
              <a:cs typeface="Source Code Pro"/>
              <a:sym typeface="Source Code Pro"/>
            </a:endParaRPr>
          </a:p>
        </p:txBody>
      </p:sp>
      <p:sp>
        <p:nvSpPr>
          <p:cNvPr id="412" name="Google Shape;412;p61"/>
          <p:cNvSpPr txBox="1"/>
          <p:nvPr/>
        </p:nvSpPr>
        <p:spPr>
          <a:xfrm>
            <a:off x="7115850" y="3820875"/>
            <a:ext cx="9981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Mostly got it</a:t>
            </a:r>
            <a:endParaRPr>
              <a:latin typeface="Source Code Pro"/>
              <a:ea typeface="Source Code Pro"/>
              <a:cs typeface="Source Code Pro"/>
              <a:sym typeface="Source Code Pro"/>
            </a:endParaRPr>
          </a:p>
        </p:txBody>
      </p:sp>
      <p:sp>
        <p:nvSpPr>
          <p:cNvPr id="413" name="Google Shape;413;p61"/>
          <p:cNvSpPr txBox="1"/>
          <p:nvPr/>
        </p:nvSpPr>
        <p:spPr>
          <a:xfrm>
            <a:off x="8147550" y="3820875"/>
            <a:ext cx="9417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Nailed it</a:t>
            </a:r>
            <a:endParaRPr>
              <a:latin typeface="Source Code Pro"/>
              <a:ea typeface="Source Code Pro"/>
              <a:cs typeface="Source Code Pro"/>
              <a:sym typeface="Source Code Pro"/>
            </a:endParaRPr>
          </a:p>
        </p:txBody>
      </p:sp>
      <p:sp>
        <p:nvSpPr>
          <p:cNvPr id="414" name="Google Shape;414;p61"/>
          <p:cNvSpPr txBox="1"/>
          <p:nvPr/>
        </p:nvSpPr>
        <p:spPr>
          <a:xfrm>
            <a:off x="285700" y="3820875"/>
            <a:ext cx="4851300" cy="10860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 </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a:p>
            <a:pPr indent="0" lvl="0" marL="0" rtl="0" algn="l">
              <a:spcBef>
                <a:spcPts val="0"/>
              </a:spcBef>
              <a:spcAft>
                <a:spcPts val="0"/>
              </a:spcAft>
              <a:buNone/>
            </a:pPr>
            <a:r>
              <a:rPr b="1" lang="en" sz="1600" u="sng">
                <a:latin typeface="Comic Sans MS"/>
                <a:ea typeface="Comic Sans MS"/>
                <a:cs typeface="Comic Sans MS"/>
                <a:sym typeface="Comic Sans MS"/>
              </a:rPr>
              <a:t> </a:t>
            </a:r>
            <a:endParaRPr sz="220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8" name="Shape 128"/>
        <p:cNvGrpSpPr/>
        <p:nvPr/>
      </p:nvGrpSpPr>
      <p:grpSpPr>
        <a:xfrm>
          <a:off x="0" y="0"/>
          <a:ext cx="0" cy="0"/>
          <a:chOff x="0" y="0"/>
          <a:chExt cx="0" cy="0"/>
        </a:xfrm>
      </p:grpSpPr>
      <p:sp>
        <p:nvSpPr>
          <p:cNvPr id="129" name="Google Shape;129;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Reflection Write</a:t>
            </a:r>
            <a:endParaRPr u="sng"/>
          </a:p>
        </p:txBody>
      </p:sp>
      <p:sp>
        <p:nvSpPr>
          <p:cNvPr id="130" name="Google Shape;130;p29"/>
          <p:cNvSpPr txBox="1"/>
          <p:nvPr>
            <p:ph idx="1" type="body"/>
          </p:nvPr>
        </p:nvSpPr>
        <p:spPr>
          <a:xfrm>
            <a:off x="86175" y="941450"/>
            <a:ext cx="7421100" cy="3456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600"/>
              <a:t>On a blank piece of paper, answer at least 3/5</a:t>
            </a:r>
            <a:endParaRPr sz="1600"/>
          </a:p>
          <a:p>
            <a:pPr indent="-349250" lvl="0" marL="457200" rtl="0" algn="l">
              <a:spcBef>
                <a:spcPts val="1600"/>
              </a:spcBef>
              <a:spcAft>
                <a:spcPts val="0"/>
              </a:spcAft>
              <a:buSzPts val="1900"/>
              <a:buAutoNum type="arabicPeriod"/>
            </a:pPr>
            <a:r>
              <a:rPr b="1" lang="en" sz="1900"/>
              <a:t>How does talking about representation make you feel? What does ‘Diversity’ mean?</a:t>
            </a:r>
            <a:endParaRPr b="1" sz="1900"/>
          </a:p>
          <a:p>
            <a:pPr indent="-349250" lvl="0" marL="457200" rtl="0" algn="l">
              <a:spcBef>
                <a:spcPts val="0"/>
              </a:spcBef>
              <a:spcAft>
                <a:spcPts val="0"/>
              </a:spcAft>
              <a:buSzPts val="1900"/>
              <a:buAutoNum type="arabicPeriod"/>
            </a:pPr>
            <a:r>
              <a:rPr b="1" lang="en" sz="1900"/>
              <a:t>Why is diversity in science important?</a:t>
            </a:r>
            <a:endParaRPr b="1" sz="1900"/>
          </a:p>
          <a:p>
            <a:pPr indent="-349250" lvl="0" marL="457200" rtl="0" algn="l">
              <a:spcBef>
                <a:spcPts val="0"/>
              </a:spcBef>
              <a:spcAft>
                <a:spcPts val="0"/>
              </a:spcAft>
              <a:buSzPts val="1900"/>
              <a:buAutoNum type="arabicPeriod"/>
            </a:pPr>
            <a:r>
              <a:rPr b="1" lang="en" sz="1900"/>
              <a:t> Why do you think science has been so historically white? How have you seen or not seen this?</a:t>
            </a:r>
            <a:endParaRPr b="1" sz="1900"/>
          </a:p>
          <a:p>
            <a:pPr indent="-349250" lvl="0" marL="457200" rtl="0" algn="l">
              <a:spcBef>
                <a:spcPts val="0"/>
              </a:spcBef>
              <a:spcAft>
                <a:spcPts val="0"/>
              </a:spcAft>
              <a:buSzPts val="1900"/>
              <a:buAutoNum type="arabicPeriod"/>
            </a:pPr>
            <a:r>
              <a:rPr b="1" lang="en" sz="1900"/>
              <a:t>What can we do to bring more ideas/perspectives/diversity into science?</a:t>
            </a:r>
            <a:endParaRPr b="1" sz="1900"/>
          </a:p>
          <a:p>
            <a:pPr indent="-349250" lvl="0" marL="457200" rtl="0" algn="l">
              <a:spcBef>
                <a:spcPts val="0"/>
              </a:spcBef>
              <a:spcAft>
                <a:spcPts val="0"/>
              </a:spcAft>
              <a:buSzPts val="1900"/>
              <a:buAutoNum type="arabicPeriod"/>
            </a:pPr>
            <a:r>
              <a:rPr b="1" lang="en" sz="1900"/>
              <a:t>What questions do you have that you want to explore or answer? </a:t>
            </a:r>
            <a:endParaRPr b="1" sz="1900"/>
          </a:p>
          <a:p>
            <a:pPr indent="-349250" lvl="0" marL="457200" rtl="0" algn="l">
              <a:spcBef>
                <a:spcPts val="0"/>
              </a:spcBef>
              <a:spcAft>
                <a:spcPts val="0"/>
              </a:spcAft>
              <a:buSzPts val="1900"/>
              <a:buAutoNum type="arabicPeriod"/>
            </a:pPr>
            <a:r>
              <a:rPr b="1" lang="en" sz="1900"/>
              <a:t>Why is it important to celebrate everyone?</a:t>
            </a:r>
            <a:endParaRPr b="1" sz="1900"/>
          </a:p>
        </p:txBody>
      </p:sp>
      <p:pic>
        <p:nvPicPr>
          <p:cNvPr descr="Clientmoji" id="131" name="Google Shape;131;p29"/>
          <p:cNvPicPr preferRelativeResize="0"/>
          <p:nvPr/>
        </p:nvPicPr>
        <p:blipFill>
          <a:blip r:embed="rId3">
            <a:alphaModFix/>
          </a:blip>
          <a:stretch>
            <a:fillRect/>
          </a:stretch>
        </p:blipFill>
        <p:spPr>
          <a:xfrm>
            <a:off x="6418325" y="0"/>
            <a:ext cx="2878075" cy="287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0"/>
          <p:cNvSpPr txBox="1"/>
          <p:nvPr>
            <p:ph type="title"/>
          </p:nvPr>
        </p:nvSpPr>
        <p:spPr>
          <a:xfrm>
            <a:off x="0" y="-155675"/>
            <a:ext cx="5218200" cy="92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Representation in Science Poster Project</a:t>
            </a:r>
            <a:endParaRPr/>
          </a:p>
        </p:txBody>
      </p:sp>
      <p:sp>
        <p:nvSpPr>
          <p:cNvPr id="137" name="Google Shape;137;p30"/>
          <p:cNvSpPr txBox="1"/>
          <p:nvPr>
            <p:ph idx="1" type="body"/>
          </p:nvPr>
        </p:nvSpPr>
        <p:spPr>
          <a:xfrm>
            <a:off x="106775" y="716225"/>
            <a:ext cx="4658400" cy="4389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omic Sans MS"/>
              <a:buAutoNum type="arabicParenR"/>
            </a:pPr>
            <a:r>
              <a:rPr lang="en" sz="1600">
                <a:latin typeface="Comic Sans MS"/>
                <a:ea typeface="Comic Sans MS"/>
                <a:cs typeface="Comic Sans MS"/>
                <a:sym typeface="Comic Sans MS"/>
              </a:rPr>
              <a:t>Choose a scientist who interests you (See links from Mrs. P for ideas!)</a:t>
            </a:r>
            <a:endParaRPr sz="1600">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AutoNum type="arabicParenR"/>
            </a:pPr>
            <a:r>
              <a:rPr lang="en" sz="1600">
                <a:latin typeface="Comic Sans MS"/>
                <a:ea typeface="Comic Sans MS"/>
                <a:cs typeface="Comic Sans MS"/>
                <a:sym typeface="Comic Sans MS"/>
              </a:rPr>
              <a:t>Research Them!</a:t>
            </a:r>
            <a:endParaRPr sz="1600">
              <a:latin typeface="Comic Sans MS"/>
              <a:ea typeface="Comic Sans MS"/>
              <a:cs typeface="Comic Sans MS"/>
              <a:sym typeface="Comic Sans MS"/>
            </a:endParaRPr>
          </a:p>
          <a:p>
            <a:pPr indent="-330200" lvl="1" marL="914400" rtl="0" algn="l">
              <a:spcBef>
                <a:spcPts val="0"/>
              </a:spcBef>
              <a:spcAft>
                <a:spcPts val="0"/>
              </a:spcAft>
              <a:buSzPts val="1600"/>
              <a:buFont typeface="Comic Sans MS"/>
              <a:buAutoNum type="alphaLcParenR"/>
            </a:pPr>
            <a:r>
              <a:rPr lang="en" sz="1600">
                <a:latin typeface="Comic Sans MS"/>
                <a:ea typeface="Comic Sans MS"/>
                <a:cs typeface="Comic Sans MS"/>
                <a:sym typeface="Comic Sans MS"/>
              </a:rPr>
              <a:t>2 + MLA Sources, put source on back</a:t>
            </a:r>
            <a:endParaRPr sz="1600">
              <a:latin typeface="Comic Sans MS"/>
              <a:ea typeface="Comic Sans MS"/>
              <a:cs typeface="Comic Sans MS"/>
              <a:sym typeface="Comic Sans MS"/>
            </a:endParaRPr>
          </a:p>
          <a:p>
            <a:pPr indent="0" lvl="0" marL="0" rtl="0" algn="l">
              <a:spcBef>
                <a:spcPts val="1600"/>
              </a:spcBef>
              <a:spcAft>
                <a:spcPts val="0"/>
              </a:spcAft>
              <a:buNone/>
            </a:pPr>
            <a:r>
              <a:rPr lang="en" sz="1100">
                <a:solidFill>
                  <a:srgbClr val="000000"/>
                </a:solidFill>
                <a:latin typeface="Comic Sans MS"/>
                <a:ea typeface="Comic Sans MS"/>
                <a:cs typeface="Comic Sans MS"/>
                <a:sym typeface="Comic Sans MS"/>
              </a:rPr>
              <a:t>-</a:t>
            </a:r>
            <a:r>
              <a:rPr lang="en" sz="1300">
                <a:solidFill>
                  <a:srgbClr val="000000"/>
                </a:solidFill>
                <a:latin typeface="Comic Sans MS"/>
                <a:ea typeface="Comic Sans MS"/>
                <a:cs typeface="Comic Sans MS"/>
                <a:sym typeface="Comic Sans MS"/>
              </a:rPr>
              <a:t>Name </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-Important background or identity information for them</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-A short summary of what they do in the scientific community</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-Highlight any barriers/challenges they have had to deal with or overcome during their time in science</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1100">
              <a:solidFill>
                <a:srgbClr val="000000"/>
              </a:solidFill>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AutoNum type="arabicParenR"/>
            </a:pPr>
            <a:r>
              <a:rPr lang="en" sz="1600">
                <a:latin typeface="Comic Sans MS"/>
                <a:ea typeface="Comic Sans MS"/>
                <a:cs typeface="Comic Sans MS"/>
                <a:sym typeface="Comic Sans MS"/>
              </a:rPr>
              <a:t>Make a Poster!</a:t>
            </a:r>
            <a:endParaRPr sz="1600">
              <a:latin typeface="Comic Sans MS"/>
              <a:ea typeface="Comic Sans MS"/>
              <a:cs typeface="Comic Sans MS"/>
              <a:sym typeface="Comic Sans MS"/>
            </a:endParaRPr>
          </a:p>
          <a:p>
            <a:pPr indent="0" lvl="0" marL="0" rtl="0" algn="l">
              <a:spcBef>
                <a:spcPts val="1600"/>
              </a:spcBef>
              <a:spcAft>
                <a:spcPts val="0"/>
              </a:spcAft>
              <a:buNone/>
            </a:pPr>
            <a:r>
              <a:rPr lang="en" sz="1300">
                <a:solidFill>
                  <a:srgbClr val="000000"/>
                </a:solidFill>
                <a:latin typeface="Comic Sans MS"/>
                <a:ea typeface="Comic Sans MS"/>
                <a:cs typeface="Comic Sans MS"/>
                <a:sym typeface="Comic Sans MS"/>
              </a:rPr>
              <a:t>-A visual representation of them and/or their work</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-The information you found in Requirement 2.</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-Be neat and organized- easy for another budding scientist to understand!</a:t>
            </a:r>
            <a:endParaRPr sz="1300">
              <a:solidFill>
                <a:srgbClr val="000000"/>
              </a:solidFill>
              <a:latin typeface="Comic Sans MS"/>
              <a:ea typeface="Comic Sans MS"/>
              <a:cs typeface="Comic Sans MS"/>
              <a:sym typeface="Comic Sans MS"/>
            </a:endParaRPr>
          </a:p>
          <a:p>
            <a:pPr indent="0" lvl="0" marL="0" rtl="0" algn="l">
              <a:spcBef>
                <a:spcPts val="0"/>
              </a:spcBef>
              <a:spcAft>
                <a:spcPts val="1600"/>
              </a:spcAft>
              <a:buNone/>
            </a:pPr>
            <a:r>
              <a:t/>
            </a:r>
            <a:endParaRPr sz="1600">
              <a:latin typeface="Comic Sans MS"/>
              <a:ea typeface="Comic Sans MS"/>
              <a:cs typeface="Comic Sans MS"/>
              <a:sym typeface="Comic Sans MS"/>
            </a:endParaRPr>
          </a:p>
        </p:txBody>
      </p:sp>
      <p:pic>
        <p:nvPicPr>
          <p:cNvPr id="138" name="Google Shape;138;p30"/>
          <p:cNvPicPr preferRelativeResize="0"/>
          <p:nvPr/>
        </p:nvPicPr>
        <p:blipFill>
          <a:blip r:embed="rId3">
            <a:alphaModFix/>
          </a:blip>
          <a:stretch>
            <a:fillRect/>
          </a:stretch>
        </p:blipFill>
        <p:spPr>
          <a:xfrm>
            <a:off x="5149275" y="0"/>
            <a:ext cx="3905899" cy="1514150"/>
          </a:xfrm>
          <a:prstGeom prst="rect">
            <a:avLst/>
          </a:prstGeom>
          <a:noFill/>
          <a:ln>
            <a:noFill/>
          </a:ln>
        </p:spPr>
      </p:pic>
      <p:pic>
        <p:nvPicPr>
          <p:cNvPr id="139" name="Google Shape;139;p30"/>
          <p:cNvPicPr preferRelativeResize="0"/>
          <p:nvPr/>
        </p:nvPicPr>
        <p:blipFill rotWithShape="1">
          <a:blip r:embed="rId4">
            <a:alphaModFix/>
          </a:blip>
          <a:srcRect b="56775" l="0" r="0" t="0"/>
          <a:stretch/>
        </p:blipFill>
        <p:spPr>
          <a:xfrm>
            <a:off x="5149275" y="1514137"/>
            <a:ext cx="3778750" cy="1116125"/>
          </a:xfrm>
          <a:prstGeom prst="rect">
            <a:avLst/>
          </a:prstGeom>
          <a:noFill/>
          <a:ln>
            <a:noFill/>
          </a:ln>
        </p:spPr>
      </p:pic>
      <p:sp>
        <p:nvSpPr>
          <p:cNvPr id="140" name="Google Shape;140;p30"/>
          <p:cNvSpPr txBox="1"/>
          <p:nvPr/>
        </p:nvSpPr>
        <p:spPr>
          <a:xfrm>
            <a:off x="6310900" y="4588700"/>
            <a:ext cx="6657600" cy="7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41" name="Google Shape;141;p30"/>
          <p:cNvPicPr preferRelativeResize="0"/>
          <p:nvPr/>
        </p:nvPicPr>
        <p:blipFill>
          <a:blip r:embed="rId3">
            <a:alphaModFix/>
          </a:blip>
          <a:stretch>
            <a:fillRect/>
          </a:stretch>
        </p:blipFill>
        <p:spPr>
          <a:xfrm>
            <a:off x="5085700" y="2630250"/>
            <a:ext cx="3905899" cy="1562375"/>
          </a:xfrm>
          <a:prstGeom prst="rect">
            <a:avLst/>
          </a:prstGeom>
          <a:noFill/>
          <a:ln>
            <a:noFill/>
          </a:ln>
        </p:spPr>
      </p:pic>
      <p:pic>
        <p:nvPicPr>
          <p:cNvPr id="142" name="Google Shape;142;p30"/>
          <p:cNvPicPr preferRelativeResize="0"/>
          <p:nvPr/>
        </p:nvPicPr>
        <p:blipFill rotWithShape="1">
          <a:blip r:embed="rId4">
            <a:alphaModFix/>
          </a:blip>
          <a:srcRect b="56775" l="0" r="0" t="0"/>
          <a:stretch/>
        </p:blipFill>
        <p:spPr>
          <a:xfrm>
            <a:off x="5149275" y="4192625"/>
            <a:ext cx="3778750" cy="1116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46" name="Shape 146"/>
        <p:cNvGrpSpPr/>
        <p:nvPr/>
      </p:nvGrpSpPr>
      <p:grpSpPr>
        <a:xfrm>
          <a:off x="0" y="0"/>
          <a:ext cx="0" cy="0"/>
          <a:chOff x="0" y="0"/>
          <a:chExt cx="0" cy="0"/>
        </a:xfrm>
      </p:grpSpPr>
      <p:sp>
        <p:nvSpPr>
          <p:cNvPr id="147" name="Google Shape;147;p31"/>
          <p:cNvSpPr txBox="1"/>
          <p:nvPr>
            <p:ph type="title"/>
          </p:nvPr>
        </p:nvSpPr>
        <p:spPr>
          <a:xfrm>
            <a:off x="4726725" y="198725"/>
            <a:ext cx="4210200" cy="801000"/>
          </a:xfrm>
          <a:prstGeom prst="rect">
            <a:avLst/>
          </a:prstGeom>
          <a:solidFill>
            <a:srgbClr val="C7FFF5"/>
          </a:solidFill>
          <a:ln cap="flat" cmpd="sng" w="381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Reminders For Next Class</a:t>
            </a:r>
            <a:endParaRPr/>
          </a:p>
        </p:txBody>
      </p:sp>
      <p:sp>
        <p:nvSpPr>
          <p:cNvPr id="148" name="Google Shape;148;p31"/>
          <p:cNvSpPr txBox="1"/>
          <p:nvPr>
            <p:ph idx="1" type="body"/>
          </p:nvPr>
        </p:nvSpPr>
        <p:spPr>
          <a:xfrm>
            <a:off x="208425" y="339325"/>
            <a:ext cx="6792600" cy="2858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rgbClr val="000000"/>
                </a:solidFill>
                <a:latin typeface="Comic Sans MS"/>
                <a:ea typeface="Comic Sans MS"/>
                <a:cs typeface="Comic Sans MS"/>
                <a:sym typeface="Comic Sans MS"/>
              </a:rPr>
              <a:t>Today’s Agenda:</a:t>
            </a:r>
            <a:endParaRPr sz="14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400">
              <a:solidFill>
                <a:srgbClr val="000000"/>
              </a:solidFill>
              <a:latin typeface="Comic Sans MS"/>
              <a:ea typeface="Comic Sans MS"/>
              <a:cs typeface="Comic Sans MS"/>
              <a:sym typeface="Comic Sans MS"/>
            </a:endParaRPr>
          </a:p>
          <a:p>
            <a:pPr indent="-323850" lvl="0" marL="457200" rtl="0" algn="l">
              <a:lnSpc>
                <a:spcPct val="100000"/>
              </a:lnSpc>
              <a:spcBef>
                <a:spcPts val="0"/>
              </a:spcBef>
              <a:spcAft>
                <a:spcPts val="0"/>
              </a:spcAft>
              <a:buClr>
                <a:srgbClr val="000000"/>
              </a:buClr>
              <a:buSzPts val="1500"/>
              <a:buFont typeface="Comic Sans MS"/>
              <a:buAutoNum type="arabicPeriod"/>
            </a:pPr>
            <a:r>
              <a:t/>
            </a:r>
            <a:endParaRPr sz="1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2500">
                <a:solidFill>
                  <a:srgbClr val="000000"/>
                </a:solidFill>
                <a:latin typeface="Comic Sans MS"/>
                <a:ea typeface="Comic Sans MS"/>
                <a:cs typeface="Comic Sans MS"/>
                <a:sym typeface="Comic Sans MS"/>
              </a:rPr>
              <a:t>-</a:t>
            </a:r>
            <a:r>
              <a:rPr b="1" lang="en" sz="2500" u="sng">
                <a:solidFill>
                  <a:srgbClr val="000000"/>
                </a:solidFill>
                <a:latin typeface="Comic Sans MS"/>
                <a:ea typeface="Comic Sans MS"/>
                <a:cs typeface="Comic Sans MS"/>
                <a:sym typeface="Comic Sans MS"/>
              </a:rPr>
              <a:t>Formative Practice:</a:t>
            </a:r>
            <a:endParaRPr sz="2500">
              <a:solidFill>
                <a:srgbClr val="000000"/>
              </a:solidFill>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highlight>
                <a:srgbClr val="FFFF00"/>
              </a:highlight>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2500">
              <a:solidFill>
                <a:srgbClr val="000000"/>
              </a:solidFill>
              <a:latin typeface="Comic Sans MS"/>
              <a:ea typeface="Comic Sans MS"/>
              <a:cs typeface="Comic Sans MS"/>
              <a:sym typeface="Comic Sans MS"/>
            </a:endParaRPr>
          </a:p>
        </p:txBody>
      </p:sp>
      <p:sp>
        <p:nvSpPr>
          <p:cNvPr id="149" name="Google Shape;149;p31"/>
          <p:cNvSpPr txBox="1"/>
          <p:nvPr/>
        </p:nvSpPr>
        <p:spPr>
          <a:xfrm>
            <a:off x="5629275" y="4344425"/>
            <a:ext cx="404100" cy="486900"/>
          </a:xfrm>
          <a:prstGeom prst="rect">
            <a:avLst/>
          </a:prstGeom>
          <a:solidFill>
            <a:srgbClr val="C7FFF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0</a:t>
            </a:r>
            <a:endParaRPr sz="2200">
              <a:latin typeface="Source Code Pro"/>
              <a:ea typeface="Source Code Pro"/>
              <a:cs typeface="Source Code Pro"/>
              <a:sym typeface="Source Code Pro"/>
            </a:endParaRPr>
          </a:p>
        </p:txBody>
      </p:sp>
      <p:sp>
        <p:nvSpPr>
          <p:cNvPr id="150" name="Google Shape;150;p31"/>
          <p:cNvSpPr txBox="1"/>
          <p:nvPr/>
        </p:nvSpPr>
        <p:spPr>
          <a:xfrm>
            <a:off x="6525650" y="4344425"/>
            <a:ext cx="404100" cy="486900"/>
          </a:xfrm>
          <a:prstGeom prst="rect">
            <a:avLst/>
          </a:prstGeom>
          <a:solidFill>
            <a:srgbClr val="B3F1E5"/>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1</a:t>
            </a:r>
            <a:endParaRPr sz="2200">
              <a:latin typeface="Source Code Pro"/>
              <a:ea typeface="Source Code Pro"/>
              <a:cs typeface="Source Code Pro"/>
              <a:sym typeface="Source Code Pro"/>
            </a:endParaRPr>
          </a:p>
        </p:txBody>
      </p:sp>
      <p:sp>
        <p:nvSpPr>
          <p:cNvPr id="151" name="Google Shape;151;p31"/>
          <p:cNvSpPr txBox="1"/>
          <p:nvPr/>
        </p:nvSpPr>
        <p:spPr>
          <a:xfrm>
            <a:off x="7412850" y="4344425"/>
            <a:ext cx="404100" cy="486900"/>
          </a:xfrm>
          <a:prstGeom prst="rect">
            <a:avLst/>
          </a:prstGeom>
          <a:solidFill>
            <a:srgbClr val="5BE6DA"/>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2</a:t>
            </a:r>
            <a:endParaRPr sz="2200">
              <a:latin typeface="Source Code Pro"/>
              <a:ea typeface="Source Code Pro"/>
              <a:cs typeface="Source Code Pro"/>
              <a:sym typeface="Source Code Pro"/>
            </a:endParaRPr>
          </a:p>
        </p:txBody>
      </p:sp>
      <p:sp>
        <p:nvSpPr>
          <p:cNvPr id="152" name="Google Shape;152;p31"/>
          <p:cNvSpPr txBox="1"/>
          <p:nvPr/>
        </p:nvSpPr>
        <p:spPr>
          <a:xfrm>
            <a:off x="8376025" y="4344425"/>
            <a:ext cx="404100" cy="486900"/>
          </a:xfrm>
          <a:prstGeom prst="rect">
            <a:avLst/>
          </a:prstGeom>
          <a:solidFill>
            <a:srgbClr val="3DD5D2"/>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Source Code Pro"/>
                <a:ea typeface="Source Code Pro"/>
                <a:cs typeface="Source Code Pro"/>
                <a:sym typeface="Source Code Pro"/>
              </a:rPr>
              <a:t>3</a:t>
            </a:r>
            <a:endParaRPr sz="2200">
              <a:latin typeface="Source Code Pro"/>
              <a:ea typeface="Source Code Pro"/>
              <a:cs typeface="Source Code Pro"/>
              <a:sym typeface="Source Code Pro"/>
            </a:endParaRPr>
          </a:p>
        </p:txBody>
      </p:sp>
      <p:pic>
        <p:nvPicPr>
          <p:cNvPr descr="Bitmoji Image" id="153" name="Google Shape;153;p31"/>
          <p:cNvPicPr preferRelativeResize="0"/>
          <p:nvPr/>
        </p:nvPicPr>
        <p:blipFill>
          <a:blip r:embed="rId3">
            <a:alphaModFix/>
          </a:blip>
          <a:stretch>
            <a:fillRect/>
          </a:stretch>
        </p:blipFill>
        <p:spPr>
          <a:xfrm>
            <a:off x="6473951" y="2856475"/>
            <a:ext cx="1325325" cy="1325325"/>
          </a:xfrm>
          <a:prstGeom prst="rect">
            <a:avLst/>
          </a:prstGeom>
          <a:noFill/>
          <a:ln>
            <a:noFill/>
          </a:ln>
        </p:spPr>
      </p:pic>
      <p:sp>
        <p:nvSpPr>
          <p:cNvPr id="154" name="Google Shape;154;p31"/>
          <p:cNvSpPr/>
          <p:nvPr/>
        </p:nvSpPr>
        <p:spPr>
          <a:xfrm>
            <a:off x="7412850" y="2451625"/>
            <a:ext cx="1478700" cy="746400"/>
          </a:xfrm>
          <a:prstGeom prst="wedgeRoundRectCallout">
            <a:avLst>
              <a:gd fmla="val -46274" name="adj1"/>
              <a:gd fmla="val 8691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How do you feel on this LT?</a:t>
            </a:r>
            <a:endParaRPr/>
          </a:p>
        </p:txBody>
      </p:sp>
      <p:sp>
        <p:nvSpPr>
          <p:cNvPr id="155" name="Google Shape;155;p31"/>
          <p:cNvSpPr txBox="1"/>
          <p:nvPr/>
        </p:nvSpPr>
        <p:spPr>
          <a:xfrm>
            <a:off x="5422575" y="377225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No clue</a:t>
            </a:r>
            <a:endParaRPr>
              <a:latin typeface="Source Code Pro"/>
              <a:ea typeface="Source Code Pro"/>
              <a:cs typeface="Source Code Pro"/>
              <a:sym typeface="Source Code Pro"/>
            </a:endParaRPr>
          </a:p>
        </p:txBody>
      </p:sp>
      <p:sp>
        <p:nvSpPr>
          <p:cNvPr id="156" name="Google Shape;156;p31"/>
          <p:cNvSpPr txBox="1"/>
          <p:nvPr/>
        </p:nvSpPr>
        <p:spPr>
          <a:xfrm>
            <a:off x="6318950" y="3775800"/>
            <a:ext cx="8175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Some clue</a:t>
            </a:r>
            <a:endParaRPr>
              <a:latin typeface="Source Code Pro"/>
              <a:ea typeface="Source Code Pro"/>
              <a:cs typeface="Source Code Pro"/>
              <a:sym typeface="Source Code Pro"/>
            </a:endParaRPr>
          </a:p>
        </p:txBody>
      </p:sp>
      <p:sp>
        <p:nvSpPr>
          <p:cNvPr id="157" name="Google Shape;157;p31"/>
          <p:cNvSpPr txBox="1"/>
          <p:nvPr/>
        </p:nvSpPr>
        <p:spPr>
          <a:xfrm>
            <a:off x="7115850" y="3820875"/>
            <a:ext cx="9981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Mostly got it</a:t>
            </a:r>
            <a:endParaRPr>
              <a:latin typeface="Source Code Pro"/>
              <a:ea typeface="Source Code Pro"/>
              <a:cs typeface="Source Code Pro"/>
              <a:sym typeface="Source Code Pro"/>
            </a:endParaRPr>
          </a:p>
        </p:txBody>
      </p:sp>
      <p:sp>
        <p:nvSpPr>
          <p:cNvPr id="158" name="Google Shape;158;p31"/>
          <p:cNvSpPr txBox="1"/>
          <p:nvPr/>
        </p:nvSpPr>
        <p:spPr>
          <a:xfrm>
            <a:off x="8147550" y="3820875"/>
            <a:ext cx="941700" cy="1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Nailed it</a:t>
            </a:r>
            <a:endParaRPr>
              <a:latin typeface="Source Code Pro"/>
              <a:ea typeface="Source Code Pro"/>
              <a:cs typeface="Source Code Pro"/>
              <a:sym typeface="Source Code Pro"/>
            </a:endParaRPr>
          </a:p>
        </p:txBody>
      </p:sp>
      <p:sp>
        <p:nvSpPr>
          <p:cNvPr id="159" name="Google Shape;159;p31"/>
          <p:cNvSpPr txBox="1"/>
          <p:nvPr/>
        </p:nvSpPr>
        <p:spPr>
          <a:xfrm>
            <a:off x="385325" y="3968700"/>
            <a:ext cx="4851300" cy="10860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Comic Sans MS"/>
                <a:ea typeface="Comic Sans MS"/>
                <a:cs typeface="Comic Sans MS"/>
                <a:sym typeface="Comic Sans MS"/>
              </a:rPr>
              <a:t>Learning Target:</a:t>
            </a:r>
            <a:r>
              <a:rPr lang="en" sz="1600">
                <a:latin typeface="Comic Sans MS"/>
                <a:ea typeface="Comic Sans MS"/>
                <a:cs typeface="Comic Sans MS"/>
                <a:sym typeface="Comic Sans MS"/>
              </a:rPr>
              <a:t>I can explain the importance of representation and diversity in science and talk about a wide range of scientists.</a:t>
            </a:r>
            <a:endParaRPr sz="2200">
              <a:latin typeface="Comic Sans MS"/>
              <a:ea typeface="Comic Sans MS"/>
              <a:cs typeface="Comic Sans MS"/>
              <a:sym typeface="Comic Sans MS"/>
            </a:endParaRPr>
          </a:p>
          <a:p>
            <a:pPr indent="0" lvl="0" marL="0" rtl="0" algn="l">
              <a:spcBef>
                <a:spcPts val="0"/>
              </a:spcBef>
              <a:spcAft>
                <a:spcPts val="0"/>
              </a:spcAft>
              <a:buNone/>
            </a:pPr>
            <a:r>
              <a:t/>
            </a:r>
            <a:endParaRPr b="1" sz="1600" u="sng">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63" name="Shape 163"/>
        <p:cNvGrpSpPr/>
        <p:nvPr/>
      </p:nvGrpSpPr>
      <p:grpSpPr>
        <a:xfrm>
          <a:off x="0" y="0"/>
          <a:ext cx="0" cy="0"/>
          <a:chOff x="0" y="0"/>
          <a:chExt cx="0" cy="0"/>
        </a:xfrm>
      </p:grpSpPr>
      <p:sp>
        <p:nvSpPr>
          <p:cNvPr id="164" name="Google Shape;164;p32"/>
          <p:cNvSpPr txBox="1"/>
          <p:nvPr>
            <p:ph type="title"/>
          </p:nvPr>
        </p:nvSpPr>
        <p:spPr>
          <a:xfrm>
            <a:off x="396325" y="84775"/>
            <a:ext cx="2928600" cy="287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WElcome to </a:t>
            </a:r>
            <a:r>
              <a:rPr lang="en">
                <a:latin typeface="Pacifico"/>
                <a:ea typeface="Pacifico"/>
                <a:cs typeface="Pacifico"/>
                <a:sym typeface="Pacifico"/>
              </a:rPr>
              <a:t>Physical Science-</a:t>
            </a:r>
            <a:endParaRPr>
              <a:latin typeface="Pacifico"/>
              <a:ea typeface="Pacifico"/>
              <a:cs typeface="Pacifico"/>
              <a:sym typeface="Pacifico"/>
            </a:endParaRPr>
          </a:p>
          <a:p>
            <a:pPr indent="0" lvl="0" marL="0" rtl="0" algn="ctr">
              <a:spcBef>
                <a:spcPts val="0"/>
              </a:spcBef>
              <a:spcAft>
                <a:spcPts val="0"/>
              </a:spcAft>
              <a:buNone/>
            </a:pPr>
            <a:r>
              <a:rPr lang="en" sz="4600"/>
              <a:t>Week 10-Tuesday</a:t>
            </a:r>
            <a:endParaRPr sz="4600"/>
          </a:p>
        </p:txBody>
      </p:sp>
      <p:pic>
        <p:nvPicPr>
          <p:cNvPr descr="welcome back" id="165" name="Google Shape;165;p32"/>
          <p:cNvPicPr preferRelativeResize="0"/>
          <p:nvPr/>
        </p:nvPicPr>
        <p:blipFill>
          <a:blip r:embed="rId3">
            <a:alphaModFix/>
          </a:blip>
          <a:stretch>
            <a:fillRect/>
          </a:stretch>
        </p:blipFill>
        <p:spPr>
          <a:xfrm>
            <a:off x="3421978" y="1771876"/>
            <a:ext cx="1592275" cy="1436800"/>
          </a:xfrm>
          <a:prstGeom prst="rect">
            <a:avLst/>
          </a:prstGeom>
          <a:noFill/>
          <a:ln>
            <a:noFill/>
          </a:ln>
        </p:spPr>
      </p:pic>
      <p:sp>
        <p:nvSpPr>
          <p:cNvPr id="166" name="Google Shape;166;p32"/>
          <p:cNvSpPr txBox="1"/>
          <p:nvPr/>
        </p:nvSpPr>
        <p:spPr>
          <a:xfrm>
            <a:off x="3811100" y="46700"/>
            <a:ext cx="5202600" cy="1791000"/>
          </a:xfrm>
          <a:prstGeom prst="rect">
            <a:avLst/>
          </a:prstGeom>
          <a:solidFill>
            <a:srgbClr val="D9EAD3"/>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500" u="sng">
                <a:latin typeface="Comic Sans MS"/>
                <a:ea typeface="Comic Sans MS"/>
                <a:cs typeface="Comic Sans MS"/>
                <a:sym typeface="Comic Sans MS"/>
              </a:rPr>
              <a:t>Today’s Agenda:</a:t>
            </a:r>
            <a:endParaRPr sz="1500">
              <a:latin typeface="Comic Sans MS"/>
              <a:ea typeface="Comic Sans MS"/>
              <a:cs typeface="Comic Sans MS"/>
              <a:sym typeface="Comic Sans MS"/>
            </a:endParaRPr>
          </a:p>
          <a:p>
            <a:pPr indent="0" lvl="0" marL="0" rtl="0" algn="l">
              <a:spcBef>
                <a:spcPts val="0"/>
              </a:spcBef>
              <a:spcAft>
                <a:spcPts val="0"/>
              </a:spcAft>
              <a:buNone/>
            </a:pPr>
            <a:r>
              <a:t/>
            </a:r>
            <a:endParaRPr i="1" sz="1500">
              <a:latin typeface="Comic Sans MS"/>
              <a:ea typeface="Comic Sans MS"/>
              <a:cs typeface="Comic Sans MS"/>
              <a:sym typeface="Comic Sans MS"/>
            </a:endParaRPr>
          </a:p>
          <a:p>
            <a:pPr indent="-323850" lvl="0" marL="457200" rtl="0" algn="l">
              <a:spcBef>
                <a:spcPts val="0"/>
              </a:spcBef>
              <a:spcAft>
                <a:spcPts val="0"/>
              </a:spcAft>
              <a:buSzPts val="1500"/>
              <a:buFont typeface="Comic Sans MS"/>
              <a:buAutoNum type="arabicPeriod"/>
            </a:pPr>
            <a:r>
              <a:rPr lang="en" sz="1500">
                <a:latin typeface="Comic Sans MS"/>
                <a:ea typeface="Comic Sans MS"/>
                <a:cs typeface="Comic Sans MS"/>
                <a:sym typeface="Comic Sans MS"/>
              </a:rPr>
              <a:t>Community and culture- representation posters</a:t>
            </a:r>
            <a:endParaRPr sz="1500">
              <a:latin typeface="Comic Sans MS"/>
              <a:ea typeface="Comic Sans MS"/>
              <a:cs typeface="Comic Sans MS"/>
              <a:sym typeface="Comic Sans MS"/>
            </a:endParaRPr>
          </a:p>
          <a:p>
            <a:pPr indent="0" lvl="0" marL="0" rtl="0" algn="l">
              <a:spcBef>
                <a:spcPts val="0"/>
              </a:spcBef>
              <a:spcAft>
                <a:spcPts val="0"/>
              </a:spcAft>
              <a:buNone/>
            </a:pPr>
            <a:r>
              <a:t/>
            </a:r>
            <a:endParaRPr b="1" sz="1500" u="sng">
              <a:latin typeface="Comic Sans MS"/>
              <a:ea typeface="Comic Sans MS"/>
              <a:cs typeface="Comic Sans MS"/>
              <a:sym typeface="Comic Sans MS"/>
            </a:endParaRPr>
          </a:p>
          <a:p>
            <a:pPr indent="0" lvl="0" marL="0" rtl="0" algn="l">
              <a:spcBef>
                <a:spcPts val="0"/>
              </a:spcBef>
              <a:spcAft>
                <a:spcPts val="0"/>
              </a:spcAft>
              <a:buNone/>
            </a:pPr>
            <a:r>
              <a:rPr b="1" lang="en" sz="1500" u="sng">
                <a:latin typeface="Comic Sans MS"/>
                <a:ea typeface="Comic Sans MS"/>
                <a:cs typeface="Comic Sans MS"/>
                <a:sym typeface="Comic Sans MS"/>
              </a:rPr>
              <a:t>Formative Practice:</a:t>
            </a:r>
            <a:r>
              <a:rPr lang="en" sz="1500" u="sng">
                <a:latin typeface="Comic Sans MS"/>
                <a:ea typeface="Comic Sans MS"/>
                <a:cs typeface="Comic Sans MS"/>
                <a:sym typeface="Comic Sans MS"/>
              </a:rPr>
              <a:t> </a:t>
            </a:r>
            <a:r>
              <a:rPr lang="en" sz="1500">
                <a:latin typeface="Comic Sans MS"/>
                <a:ea typeface="Comic Sans MS"/>
                <a:cs typeface="Comic Sans MS"/>
                <a:sym typeface="Comic Sans MS"/>
              </a:rPr>
              <a:t>Poster due at start of class tomorrow!</a:t>
            </a:r>
            <a:endParaRPr b="1" sz="1500">
              <a:latin typeface="Comic Sans MS"/>
              <a:ea typeface="Comic Sans MS"/>
              <a:cs typeface="Comic Sans MS"/>
              <a:sym typeface="Comic Sans MS"/>
            </a:endParaRPr>
          </a:p>
        </p:txBody>
      </p:sp>
      <p:sp>
        <p:nvSpPr>
          <p:cNvPr id="167" name="Google Shape;167;p32"/>
          <p:cNvSpPr txBox="1"/>
          <p:nvPr/>
        </p:nvSpPr>
        <p:spPr>
          <a:xfrm>
            <a:off x="107650" y="4328525"/>
            <a:ext cx="5927100" cy="726300"/>
          </a:xfrm>
          <a:prstGeom prst="rect">
            <a:avLst/>
          </a:prstGeom>
          <a:solidFill>
            <a:srgbClr val="DACBE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latin typeface="Comic Sans MS"/>
                <a:ea typeface="Comic Sans MS"/>
                <a:cs typeface="Comic Sans MS"/>
                <a:sym typeface="Comic Sans MS"/>
              </a:rPr>
              <a:t>Learning Target:  </a:t>
            </a:r>
            <a:r>
              <a:rPr lang="en" sz="1500">
                <a:latin typeface="Comic Sans MS"/>
                <a:ea typeface="Comic Sans MS"/>
                <a:cs typeface="Comic Sans MS"/>
                <a:sym typeface="Comic Sans MS"/>
              </a:rPr>
              <a:t>I can explain the importance of representation and diversity in science and talk about a wide range of scientists.</a:t>
            </a:r>
            <a:endParaRPr sz="2100">
              <a:latin typeface="Comic Sans MS"/>
              <a:ea typeface="Comic Sans MS"/>
              <a:cs typeface="Comic Sans MS"/>
              <a:sym typeface="Comic Sans MS"/>
            </a:endParaRPr>
          </a:p>
        </p:txBody>
      </p:sp>
      <p:sp>
        <p:nvSpPr>
          <p:cNvPr id="168" name="Google Shape;168;p32"/>
          <p:cNvSpPr txBox="1"/>
          <p:nvPr/>
        </p:nvSpPr>
        <p:spPr>
          <a:xfrm>
            <a:off x="107650" y="3078625"/>
            <a:ext cx="5927100" cy="1178100"/>
          </a:xfrm>
          <a:prstGeom prst="rect">
            <a:avLst/>
          </a:prstGeom>
          <a:solidFill>
            <a:srgbClr val="F4CCCC"/>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latin typeface="Comic Sans MS"/>
                <a:ea typeface="Comic Sans MS"/>
                <a:cs typeface="Comic Sans MS"/>
                <a:sym typeface="Comic Sans MS"/>
              </a:rPr>
              <a:t>Warm up:</a:t>
            </a:r>
            <a:r>
              <a:rPr b="1" lang="en" sz="1900">
                <a:latin typeface="Comic Sans MS"/>
                <a:ea typeface="Comic Sans MS"/>
                <a:cs typeface="Comic Sans MS"/>
                <a:sym typeface="Comic Sans MS"/>
              </a:rPr>
              <a:t> What do you think are valuable skills or abilities a good scientist must have? List at least 5</a:t>
            </a:r>
            <a:endParaRPr sz="1900">
              <a:latin typeface="Comic Sans MS"/>
              <a:ea typeface="Comic Sans MS"/>
              <a:cs typeface="Comic Sans MS"/>
              <a:sym typeface="Comic Sans MS"/>
            </a:endParaRPr>
          </a:p>
        </p:txBody>
      </p:sp>
      <p:pic>
        <p:nvPicPr>
          <p:cNvPr id="169" name="Google Shape;169;p32"/>
          <p:cNvPicPr preferRelativeResize="0"/>
          <p:nvPr/>
        </p:nvPicPr>
        <p:blipFill>
          <a:blip r:embed="rId4">
            <a:alphaModFix/>
          </a:blip>
          <a:stretch>
            <a:fillRect/>
          </a:stretch>
        </p:blipFill>
        <p:spPr>
          <a:xfrm>
            <a:off x="6034750" y="2705925"/>
            <a:ext cx="3047150" cy="21782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txBox="1"/>
          <p:nvPr>
            <p:ph type="title"/>
          </p:nvPr>
        </p:nvSpPr>
        <p:spPr>
          <a:xfrm>
            <a:off x="0" y="-155675"/>
            <a:ext cx="5218200" cy="92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Representation in Science Poster Project</a:t>
            </a:r>
            <a:endParaRPr/>
          </a:p>
        </p:txBody>
      </p:sp>
      <p:sp>
        <p:nvSpPr>
          <p:cNvPr id="175" name="Google Shape;175;p33"/>
          <p:cNvSpPr txBox="1"/>
          <p:nvPr>
            <p:ph idx="1" type="body"/>
          </p:nvPr>
        </p:nvSpPr>
        <p:spPr>
          <a:xfrm>
            <a:off x="106775" y="716225"/>
            <a:ext cx="4658400" cy="4389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omic Sans MS"/>
              <a:buAutoNum type="arabicParenR"/>
            </a:pPr>
            <a:r>
              <a:rPr lang="en" sz="1600">
                <a:latin typeface="Comic Sans MS"/>
                <a:ea typeface="Comic Sans MS"/>
                <a:cs typeface="Comic Sans MS"/>
                <a:sym typeface="Comic Sans MS"/>
              </a:rPr>
              <a:t>Choose a scientist who interests you (See links from Mrs. P for ideas!)</a:t>
            </a:r>
            <a:endParaRPr sz="1600">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AutoNum type="arabicParenR"/>
            </a:pPr>
            <a:r>
              <a:rPr lang="en" sz="1600">
                <a:latin typeface="Comic Sans MS"/>
                <a:ea typeface="Comic Sans MS"/>
                <a:cs typeface="Comic Sans MS"/>
                <a:sym typeface="Comic Sans MS"/>
              </a:rPr>
              <a:t>Research Them!</a:t>
            </a:r>
            <a:endParaRPr sz="1600">
              <a:latin typeface="Comic Sans MS"/>
              <a:ea typeface="Comic Sans MS"/>
              <a:cs typeface="Comic Sans MS"/>
              <a:sym typeface="Comic Sans MS"/>
            </a:endParaRPr>
          </a:p>
          <a:p>
            <a:pPr indent="-330200" lvl="1" marL="914400" rtl="0" algn="l">
              <a:spcBef>
                <a:spcPts val="0"/>
              </a:spcBef>
              <a:spcAft>
                <a:spcPts val="0"/>
              </a:spcAft>
              <a:buSzPts val="1600"/>
              <a:buFont typeface="Comic Sans MS"/>
              <a:buAutoNum type="alphaLcParenR"/>
            </a:pPr>
            <a:r>
              <a:rPr lang="en" sz="1600">
                <a:latin typeface="Comic Sans MS"/>
                <a:ea typeface="Comic Sans MS"/>
                <a:cs typeface="Comic Sans MS"/>
                <a:sym typeface="Comic Sans MS"/>
              </a:rPr>
              <a:t>2 + MLA Sources, put source on back</a:t>
            </a:r>
            <a:endParaRPr sz="1600">
              <a:latin typeface="Comic Sans MS"/>
              <a:ea typeface="Comic Sans MS"/>
              <a:cs typeface="Comic Sans MS"/>
              <a:sym typeface="Comic Sans MS"/>
            </a:endParaRPr>
          </a:p>
          <a:p>
            <a:pPr indent="0" lvl="0" marL="0" rtl="0" algn="l">
              <a:spcBef>
                <a:spcPts val="1600"/>
              </a:spcBef>
              <a:spcAft>
                <a:spcPts val="0"/>
              </a:spcAft>
              <a:buNone/>
            </a:pPr>
            <a:r>
              <a:rPr lang="en" sz="1100">
                <a:solidFill>
                  <a:srgbClr val="000000"/>
                </a:solidFill>
                <a:latin typeface="Comic Sans MS"/>
                <a:ea typeface="Comic Sans MS"/>
                <a:cs typeface="Comic Sans MS"/>
                <a:sym typeface="Comic Sans MS"/>
              </a:rPr>
              <a:t>-</a:t>
            </a:r>
            <a:r>
              <a:rPr lang="en" sz="1300">
                <a:solidFill>
                  <a:srgbClr val="000000"/>
                </a:solidFill>
                <a:latin typeface="Comic Sans MS"/>
                <a:ea typeface="Comic Sans MS"/>
                <a:cs typeface="Comic Sans MS"/>
                <a:sym typeface="Comic Sans MS"/>
              </a:rPr>
              <a:t>Name </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-Important background or identity information for them</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-A short summary of what they do in the scientific community</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-Highlight any barriers/challenges they have had to deal with or overcome during their time in science</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1100">
              <a:solidFill>
                <a:srgbClr val="000000"/>
              </a:solidFill>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AutoNum type="arabicParenR"/>
            </a:pPr>
            <a:r>
              <a:rPr lang="en" sz="1600">
                <a:latin typeface="Comic Sans MS"/>
                <a:ea typeface="Comic Sans MS"/>
                <a:cs typeface="Comic Sans MS"/>
                <a:sym typeface="Comic Sans MS"/>
              </a:rPr>
              <a:t>Make a Poster!</a:t>
            </a:r>
            <a:endParaRPr sz="1600">
              <a:latin typeface="Comic Sans MS"/>
              <a:ea typeface="Comic Sans MS"/>
              <a:cs typeface="Comic Sans MS"/>
              <a:sym typeface="Comic Sans MS"/>
            </a:endParaRPr>
          </a:p>
          <a:p>
            <a:pPr indent="0" lvl="0" marL="0" rtl="0" algn="l">
              <a:spcBef>
                <a:spcPts val="1600"/>
              </a:spcBef>
              <a:spcAft>
                <a:spcPts val="0"/>
              </a:spcAft>
              <a:buNone/>
            </a:pPr>
            <a:r>
              <a:rPr lang="en" sz="1300">
                <a:solidFill>
                  <a:srgbClr val="000000"/>
                </a:solidFill>
                <a:latin typeface="Comic Sans MS"/>
                <a:ea typeface="Comic Sans MS"/>
                <a:cs typeface="Comic Sans MS"/>
                <a:sym typeface="Comic Sans MS"/>
              </a:rPr>
              <a:t>-A visual representation of them and/or their work</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-The information you found in Requirement 2.</a:t>
            </a:r>
            <a:endParaRPr sz="13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300">
                <a:solidFill>
                  <a:srgbClr val="000000"/>
                </a:solidFill>
                <a:latin typeface="Comic Sans MS"/>
                <a:ea typeface="Comic Sans MS"/>
                <a:cs typeface="Comic Sans MS"/>
                <a:sym typeface="Comic Sans MS"/>
              </a:rPr>
              <a:t>-Be neat and organized- easy for another budding scientist to understand!</a:t>
            </a:r>
            <a:endParaRPr sz="1300">
              <a:solidFill>
                <a:srgbClr val="000000"/>
              </a:solidFill>
              <a:latin typeface="Comic Sans MS"/>
              <a:ea typeface="Comic Sans MS"/>
              <a:cs typeface="Comic Sans MS"/>
              <a:sym typeface="Comic Sans MS"/>
            </a:endParaRPr>
          </a:p>
          <a:p>
            <a:pPr indent="0" lvl="0" marL="0" rtl="0" algn="l">
              <a:spcBef>
                <a:spcPts val="0"/>
              </a:spcBef>
              <a:spcAft>
                <a:spcPts val="1600"/>
              </a:spcAft>
              <a:buNone/>
            </a:pPr>
            <a:r>
              <a:t/>
            </a:r>
            <a:endParaRPr sz="1600">
              <a:latin typeface="Comic Sans MS"/>
              <a:ea typeface="Comic Sans MS"/>
              <a:cs typeface="Comic Sans MS"/>
              <a:sym typeface="Comic Sans MS"/>
            </a:endParaRPr>
          </a:p>
        </p:txBody>
      </p:sp>
      <p:pic>
        <p:nvPicPr>
          <p:cNvPr id="176" name="Google Shape;176;p33"/>
          <p:cNvPicPr preferRelativeResize="0"/>
          <p:nvPr/>
        </p:nvPicPr>
        <p:blipFill>
          <a:blip r:embed="rId3">
            <a:alphaModFix/>
          </a:blip>
          <a:stretch>
            <a:fillRect/>
          </a:stretch>
        </p:blipFill>
        <p:spPr>
          <a:xfrm>
            <a:off x="5149275" y="0"/>
            <a:ext cx="3905899" cy="1514150"/>
          </a:xfrm>
          <a:prstGeom prst="rect">
            <a:avLst/>
          </a:prstGeom>
          <a:noFill/>
          <a:ln>
            <a:noFill/>
          </a:ln>
        </p:spPr>
      </p:pic>
      <p:pic>
        <p:nvPicPr>
          <p:cNvPr id="177" name="Google Shape;177;p33"/>
          <p:cNvPicPr preferRelativeResize="0"/>
          <p:nvPr/>
        </p:nvPicPr>
        <p:blipFill rotWithShape="1">
          <a:blip r:embed="rId4">
            <a:alphaModFix/>
          </a:blip>
          <a:srcRect b="56775" l="0" r="0" t="0"/>
          <a:stretch/>
        </p:blipFill>
        <p:spPr>
          <a:xfrm>
            <a:off x="5149275" y="1514137"/>
            <a:ext cx="3778750" cy="1116125"/>
          </a:xfrm>
          <a:prstGeom prst="rect">
            <a:avLst/>
          </a:prstGeom>
          <a:noFill/>
          <a:ln>
            <a:noFill/>
          </a:ln>
        </p:spPr>
      </p:pic>
      <p:sp>
        <p:nvSpPr>
          <p:cNvPr id="178" name="Google Shape;178;p33"/>
          <p:cNvSpPr txBox="1"/>
          <p:nvPr/>
        </p:nvSpPr>
        <p:spPr>
          <a:xfrm>
            <a:off x="6310900" y="4588700"/>
            <a:ext cx="6657600" cy="7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79" name="Google Shape;179;p33"/>
          <p:cNvPicPr preferRelativeResize="0"/>
          <p:nvPr/>
        </p:nvPicPr>
        <p:blipFill>
          <a:blip r:embed="rId3">
            <a:alphaModFix/>
          </a:blip>
          <a:stretch>
            <a:fillRect/>
          </a:stretch>
        </p:blipFill>
        <p:spPr>
          <a:xfrm>
            <a:off x="5085700" y="2630250"/>
            <a:ext cx="3905899" cy="1562375"/>
          </a:xfrm>
          <a:prstGeom prst="rect">
            <a:avLst/>
          </a:prstGeom>
          <a:noFill/>
          <a:ln>
            <a:noFill/>
          </a:ln>
        </p:spPr>
      </p:pic>
      <p:pic>
        <p:nvPicPr>
          <p:cNvPr id="180" name="Google Shape;180;p33"/>
          <p:cNvPicPr preferRelativeResize="0"/>
          <p:nvPr/>
        </p:nvPicPr>
        <p:blipFill rotWithShape="1">
          <a:blip r:embed="rId4">
            <a:alphaModFix/>
          </a:blip>
          <a:srcRect b="56775" l="0" r="0" t="0"/>
          <a:stretch/>
        </p:blipFill>
        <p:spPr>
          <a:xfrm>
            <a:off x="5149275" y="4192625"/>
            <a:ext cx="3778750" cy="1116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34"/>
          <p:cNvGraphicFramePr/>
          <p:nvPr/>
        </p:nvGraphicFramePr>
        <p:xfrm>
          <a:off x="125138" y="426725"/>
          <a:ext cx="3000000" cy="3000000"/>
        </p:xfrm>
        <a:graphic>
          <a:graphicData uri="http://schemas.openxmlformats.org/drawingml/2006/table">
            <a:tbl>
              <a:tblPr>
                <a:noFill/>
                <a:tableStyleId>{F3FBB841-0275-4B11-91B7-692A86BD09FA}</a:tableStyleId>
              </a:tblPr>
              <a:tblGrid>
                <a:gridCol w="1114425"/>
                <a:gridCol w="2093200"/>
                <a:gridCol w="1753575"/>
                <a:gridCol w="1989425"/>
                <a:gridCol w="1943100"/>
              </a:tblGrid>
              <a:tr h="12700">
                <a:tc>
                  <a:txBody>
                    <a:bodyPr/>
                    <a:lstStyle/>
                    <a:p>
                      <a:pPr indent="0" lvl="0" marL="0" rtl="0" algn="l">
                        <a:spcBef>
                          <a:spcPts val="0"/>
                        </a:spcBef>
                        <a:spcAft>
                          <a:spcPts val="0"/>
                        </a:spcAft>
                        <a:buNone/>
                      </a:pPr>
                      <a:r>
                        <a:t/>
                      </a:r>
                      <a:endParaRPr b="1" sz="1200">
                        <a:latin typeface="Pacifico"/>
                        <a:ea typeface="Pacifico"/>
                        <a:cs typeface="Pacifico"/>
                        <a:sym typeface="Pacifico"/>
                      </a:endParaRPr>
                    </a:p>
                  </a:txBody>
                  <a:tcPr marT="63500" marB="63500" marR="63500" marL="63500"/>
                </a:tc>
                <a:tc>
                  <a:txBody>
                    <a:bodyPr/>
                    <a:lstStyle/>
                    <a:p>
                      <a:pPr indent="0" lvl="0" marL="0" rtl="0" algn="l">
                        <a:spcBef>
                          <a:spcPts val="0"/>
                        </a:spcBef>
                        <a:spcAft>
                          <a:spcPts val="0"/>
                        </a:spcAft>
                        <a:buNone/>
                      </a:pPr>
                      <a:r>
                        <a:rPr b="1" lang="en" sz="1200">
                          <a:latin typeface="Pacifico"/>
                          <a:ea typeface="Pacifico"/>
                          <a:cs typeface="Pacifico"/>
                          <a:sym typeface="Pacifico"/>
                        </a:rPr>
                        <a:t>4</a:t>
                      </a:r>
                      <a:endParaRPr b="1" sz="1200">
                        <a:latin typeface="Pacifico"/>
                        <a:ea typeface="Pacifico"/>
                        <a:cs typeface="Pacifico"/>
                        <a:sym typeface="Pacifico"/>
                      </a:endParaRPr>
                    </a:p>
                  </a:txBody>
                  <a:tcPr marT="63500" marB="63500" marR="63500" marL="63500"/>
                </a:tc>
                <a:tc>
                  <a:txBody>
                    <a:bodyPr/>
                    <a:lstStyle/>
                    <a:p>
                      <a:pPr indent="0" lvl="0" marL="0" rtl="0" algn="l">
                        <a:spcBef>
                          <a:spcPts val="0"/>
                        </a:spcBef>
                        <a:spcAft>
                          <a:spcPts val="0"/>
                        </a:spcAft>
                        <a:buNone/>
                      </a:pPr>
                      <a:r>
                        <a:rPr b="1" lang="en" sz="1200">
                          <a:latin typeface="Pacifico"/>
                          <a:ea typeface="Pacifico"/>
                          <a:cs typeface="Pacifico"/>
                          <a:sym typeface="Pacifico"/>
                        </a:rPr>
                        <a:t>3</a:t>
                      </a:r>
                      <a:endParaRPr b="1" sz="1200">
                        <a:latin typeface="Pacifico"/>
                        <a:ea typeface="Pacifico"/>
                        <a:cs typeface="Pacifico"/>
                        <a:sym typeface="Pacifico"/>
                      </a:endParaRPr>
                    </a:p>
                  </a:txBody>
                  <a:tcPr marT="63500" marB="63500" marR="63500" marL="63500"/>
                </a:tc>
                <a:tc>
                  <a:txBody>
                    <a:bodyPr/>
                    <a:lstStyle/>
                    <a:p>
                      <a:pPr indent="0" lvl="0" marL="0" rtl="0" algn="l">
                        <a:spcBef>
                          <a:spcPts val="0"/>
                        </a:spcBef>
                        <a:spcAft>
                          <a:spcPts val="0"/>
                        </a:spcAft>
                        <a:buNone/>
                      </a:pPr>
                      <a:r>
                        <a:rPr b="1" lang="en" sz="1200">
                          <a:latin typeface="Pacifico"/>
                          <a:ea typeface="Pacifico"/>
                          <a:cs typeface="Pacifico"/>
                          <a:sym typeface="Pacifico"/>
                        </a:rPr>
                        <a:t>2</a:t>
                      </a:r>
                      <a:endParaRPr b="1" sz="1200">
                        <a:latin typeface="Pacifico"/>
                        <a:ea typeface="Pacifico"/>
                        <a:cs typeface="Pacifico"/>
                        <a:sym typeface="Pacifico"/>
                      </a:endParaRPr>
                    </a:p>
                  </a:txBody>
                  <a:tcPr marT="63500" marB="63500" marR="63500" marL="63500"/>
                </a:tc>
                <a:tc>
                  <a:txBody>
                    <a:bodyPr/>
                    <a:lstStyle/>
                    <a:p>
                      <a:pPr indent="0" lvl="0" marL="0" rtl="0" algn="l">
                        <a:spcBef>
                          <a:spcPts val="0"/>
                        </a:spcBef>
                        <a:spcAft>
                          <a:spcPts val="0"/>
                        </a:spcAft>
                        <a:buNone/>
                      </a:pPr>
                      <a:r>
                        <a:rPr b="1" lang="en" sz="1200">
                          <a:latin typeface="Pacifico"/>
                          <a:ea typeface="Pacifico"/>
                          <a:cs typeface="Pacifico"/>
                          <a:sym typeface="Pacifico"/>
                        </a:rPr>
                        <a:t>1</a:t>
                      </a:r>
                      <a:endParaRPr b="1" sz="1200">
                        <a:latin typeface="Pacifico"/>
                        <a:ea typeface="Pacifico"/>
                        <a:cs typeface="Pacifico"/>
                        <a:sym typeface="Pacifico"/>
                      </a:endParaRPr>
                    </a:p>
                  </a:txBody>
                  <a:tcPr marT="63500" marB="63500" marR="63500" marL="63500"/>
                </a:tc>
              </a:tr>
              <a:tr h="12700">
                <a:tc>
                  <a:txBody>
                    <a:bodyPr/>
                    <a:lstStyle/>
                    <a:p>
                      <a:pPr indent="0" lvl="0" marL="0" rtl="0" algn="l">
                        <a:spcBef>
                          <a:spcPts val="0"/>
                        </a:spcBef>
                        <a:spcAft>
                          <a:spcPts val="0"/>
                        </a:spcAft>
                        <a:buNone/>
                      </a:pPr>
                      <a:r>
                        <a:rPr b="1" lang="en" sz="1200">
                          <a:latin typeface="Pacifico"/>
                          <a:ea typeface="Pacifico"/>
                          <a:cs typeface="Pacifico"/>
                          <a:sym typeface="Pacifico"/>
                        </a:rPr>
                        <a:t>Visual Representation</a:t>
                      </a:r>
                      <a:endParaRPr b="1" sz="1200">
                        <a:latin typeface="Pacifico"/>
                        <a:ea typeface="Pacifico"/>
                        <a:cs typeface="Pacifico"/>
                        <a:sym typeface="Pacifico"/>
                      </a:endParaRPr>
                    </a:p>
                  </a:txBody>
                  <a:tcPr marT="63500" marB="63500" marR="63500" marL="63500"/>
                </a:tc>
                <a:tc>
                  <a:txBody>
                    <a:bodyPr/>
                    <a:lstStyle/>
                    <a:p>
                      <a:pPr indent="0" lvl="0" marL="0" rtl="0" algn="ctr">
                        <a:spcBef>
                          <a:spcPts val="0"/>
                        </a:spcBef>
                        <a:spcAft>
                          <a:spcPts val="0"/>
                        </a:spcAft>
                        <a:buNone/>
                      </a:pPr>
                      <a:r>
                        <a:rPr lang="en" sz="1100"/>
                        <a:t>Scientist </a:t>
                      </a:r>
                      <a:r>
                        <a:rPr b="1" lang="en" sz="1100"/>
                        <a:t>and</a:t>
                      </a:r>
                      <a:r>
                        <a:rPr lang="en" sz="1100"/>
                        <a:t> their work is represented visually on the poster, and is </a:t>
                      </a:r>
                      <a:r>
                        <a:rPr b="1" lang="en" sz="1100"/>
                        <a:t>large enough</a:t>
                      </a:r>
                      <a:r>
                        <a:rPr lang="en" sz="1100"/>
                        <a:t> to catch attention</a:t>
                      </a:r>
                      <a:endParaRPr sz="1100"/>
                    </a:p>
                  </a:txBody>
                  <a:tcPr marT="63500" marB="63500" marR="63500" marL="63500"/>
                </a:tc>
                <a:tc>
                  <a:txBody>
                    <a:bodyPr/>
                    <a:lstStyle/>
                    <a:p>
                      <a:pPr indent="0" lvl="0" marL="0" rtl="0" algn="ctr">
                        <a:spcBef>
                          <a:spcPts val="0"/>
                        </a:spcBef>
                        <a:spcAft>
                          <a:spcPts val="0"/>
                        </a:spcAft>
                        <a:buNone/>
                      </a:pPr>
                      <a:r>
                        <a:rPr lang="en" sz="1100"/>
                        <a:t>Scientist </a:t>
                      </a:r>
                      <a:r>
                        <a:rPr b="1" lang="en" sz="1100"/>
                        <a:t>or</a:t>
                      </a:r>
                      <a:r>
                        <a:rPr lang="en" sz="1100"/>
                        <a:t> their work is represented visually on the poster, and is l</a:t>
                      </a:r>
                      <a:r>
                        <a:rPr b="1" lang="en" sz="1100"/>
                        <a:t>arge enough</a:t>
                      </a:r>
                      <a:r>
                        <a:rPr lang="en" sz="1100"/>
                        <a:t> to catch attention</a:t>
                      </a:r>
                      <a:endParaRPr b="1" sz="1100"/>
                    </a:p>
                  </a:txBody>
                  <a:tcPr marT="63500" marB="63500" marR="63500" marL="63500"/>
                </a:tc>
                <a:tc>
                  <a:txBody>
                    <a:bodyPr/>
                    <a:lstStyle/>
                    <a:p>
                      <a:pPr indent="0" lvl="0" marL="0" rtl="0" algn="ctr">
                        <a:spcBef>
                          <a:spcPts val="0"/>
                        </a:spcBef>
                        <a:spcAft>
                          <a:spcPts val="0"/>
                        </a:spcAft>
                        <a:buNone/>
                      </a:pPr>
                      <a:r>
                        <a:rPr lang="en" sz="1100"/>
                        <a:t>Scientist </a:t>
                      </a:r>
                      <a:r>
                        <a:rPr b="1" lang="en" sz="1100"/>
                        <a:t>or</a:t>
                      </a:r>
                      <a:r>
                        <a:rPr lang="en" sz="1100"/>
                        <a:t> their work is represented visually on the poster.</a:t>
                      </a:r>
                      <a:endParaRPr sz="1100"/>
                    </a:p>
                  </a:txBody>
                  <a:tcPr marT="63500" marB="63500" marR="63500" marL="63500"/>
                </a:tc>
                <a:tc>
                  <a:txBody>
                    <a:bodyPr/>
                    <a:lstStyle/>
                    <a:p>
                      <a:pPr indent="0" lvl="0" marL="0" rtl="0" algn="ctr">
                        <a:spcBef>
                          <a:spcPts val="0"/>
                        </a:spcBef>
                        <a:spcAft>
                          <a:spcPts val="0"/>
                        </a:spcAft>
                        <a:buNone/>
                      </a:pPr>
                      <a:r>
                        <a:rPr lang="en" sz="1100"/>
                        <a:t>Scientist </a:t>
                      </a:r>
                      <a:r>
                        <a:rPr b="1" lang="en" sz="1100"/>
                        <a:t>or</a:t>
                      </a:r>
                      <a:r>
                        <a:rPr lang="en" sz="1100"/>
                        <a:t> their work is not represented visually on the poster.</a:t>
                      </a:r>
                      <a:endParaRPr b="1" sz="1100"/>
                    </a:p>
                  </a:txBody>
                  <a:tcPr marT="63500" marB="63500" marR="63500" marL="63500"/>
                </a:tc>
              </a:tr>
              <a:tr h="12700">
                <a:tc>
                  <a:txBody>
                    <a:bodyPr/>
                    <a:lstStyle/>
                    <a:p>
                      <a:pPr indent="0" lvl="0" marL="0" rtl="0" algn="l">
                        <a:spcBef>
                          <a:spcPts val="0"/>
                        </a:spcBef>
                        <a:spcAft>
                          <a:spcPts val="0"/>
                        </a:spcAft>
                        <a:buNone/>
                      </a:pPr>
                      <a:r>
                        <a:rPr b="1" lang="en" sz="1200">
                          <a:latin typeface="Pacifico"/>
                          <a:ea typeface="Pacifico"/>
                          <a:cs typeface="Pacifico"/>
                          <a:sym typeface="Pacifico"/>
                        </a:rPr>
                        <a:t>Information</a:t>
                      </a:r>
                      <a:endParaRPr b="1" sz="1200">
                        <a:latin typeface="Pacifico"/>
                        <a:ea typeface="Pacifico"/>
                        <a:cs typeface="Pacifico"/>
                        <a:sym typeface="Pacifico"/>
                      </a:endParaRPr>
                    </a:p>
                  </a:txBody>
                  <a:tcPr marT="63500" marB="63500" marR="63500" marL="63500"/>
                </a:tc>
                <a:tc>
                  <a:txBody>
                    <a:bodyPr/>
                    <a:lstStyle/>
                    <a:p>
                      <a:pPr indent="0" lvl="0" marL="0" rtl="0" algn="ctr">
                        <a:spcBef>
                          <a:spcPts val="0"/>
                        </a:spcBef>
                        <a:spcAft>
                          <a:spcPts val="0"/>
                        </a:spcAft>
                        <a:buNone/>
                      </a:pPr>
                      <a:r>
                        <a:rPr b="1" lang="en" sz="1100"/>
                        <a:t>All 4 </a:t>
                      </a:r>
                      <a:r>
                        <a:rPr lang="en" sz="1100"/>
                        <a:t>information requirements are present in the poster design and are </a:t>
                      </a:r>
                      <a:r>
                        <a:rPr b="1" lang="en" sz="1100"/>
                        <a:t>correct</a:t>
                      </a:r>
                      <a:endParaRPr b="1" sz="1100"/>
                    </a:p>
                  </a:txBody>
                  <a:tcPr marT="63500" marB="63500" marR="63500" marL="63500"/>
                </a:tc>
                <a:tc>
                  <a:txBody>
                    <a:bodyPr/>
                    <a:lstStyle/>
                    <a:p>
                      <a:pPr indent="0" lvl="0" marL="0" rtl="0" algn="ctr">
                        <a:spcBef>
                          <a:spcPts val="0"/>
                        </a:spcBef>
                        <a:spcAft>
                          <a:spcPts val="0"/>
                        </a:spcAft>
                        <a:buNone/>
                      </a:pPr>
                      <a:r>
                        <a:rPr b="1" lang="en" sz="1100"/>
                        <a:t>3 </a:t>
                      </a:r>
                      <a:r>
                        <a:rPr lang="en" sz="1100"/>
                        <a:t>information requirements are present in the poster design and are </a:t>
                      </a:r>
                      <a:r>
                        <a:rPr b="1" lang="en" sz="1100"/>
                        <a:t>correct</a:t>
                      </a:r>
                      <a:endParaRPr b="1" sz="1100"/>
                    </a:p>
                  </a:txBody>
                  <a:tcPr marT="63500" marB="63500" marR="63500" marL="63500"/>
                </a:tc>
                <a:tc>
                  <a:txBody>
                    <a:bodyPr/>
                    <a:lstStyle/>
                    <a:p>
                      <a:pPr indent="0" lvl="0" marL="0" rtl="0" algn="ctr">
                        <a:spcBef>
                          <a:spcPts val="0"/>
                        </a:spcBef>
                        <a:spcAft>
                          <a:spcPts val="0"/>
                        </a:spcAft>
                        <a:buNone/>
                      </a:pPr>
                      <a:r>
                        <a:rPr b="1" lang="en" sz="1100"/>
                        <a:t>1-2 </a:t>
                      </a:r>
                      <a:r>
                        <a:rPr lang="en" sz="1100"/>
                        <a:t>information requirements are present in the poster design and are </a:t>
                      </a:r>
                      <a:r>
                        <a:rPr b="1" lang="en" sz="1100"/>
                        <a:t>correct</a:t>
                      </a:r>
                      <a:endParaRPr b="1" sz="1100"/>
                    </a:p>
                  </a:txBody>
                  <a:tcPr marT="63500" marB="63500" marR="63500" marL="63500"/>
                </a:tc>
                <a:tc>
                  <a:txBody>
                    <a:bodyPr/>
                    <a:lstStyle/>
                    <a:p>
                      <a:pPr indent="0" lvl="0" marL="0" rtl="0" algn="ctr">
                        <a:spcBef>
                          <a:spcPts val="0"/>
                        </a:spcBef>
                        <a:spcAft>
                          <a:spcPts val="0"/>
                        </a:spcAft>
                        <a:buNone/>
                      </a:pPr>
                      <a:r>
                        <a:rPr b="1" lang="en" sz="1100"/>
                        <a:t>Some </a:t>
                      </a:r>
                      <a:r>
                        <a:rPr lang="en" sz="1100"/>
                        <a:t>information requirements are present in the poster design and are in</a:t>
                      </a:r>
                      <a:r>
                        <a:rPr b="1" lang="en" sz="1100"/>
                        <a:t>correct</a:t>
                      </a:r>
                      <a:endParaRPr b="1" sz="1100"/>
                    </a:p>
                  </a:txBody>
                  <a:tcPr marT="63500" marB="63500" marR="63500" marL="63500"/>
                </a:tc>
              </a:tr>
              <a:tr h="12700">
                <a:tc>
                  <a:txBody>
                    <a:bodyPr/>
                    <a:lstStyle/>
                    <a:p>
                      <a:pPr indent="0" lvl="0" marL="0" rtl="0" algn="l">
                        <a:spcBef>
                          <a:spcPts val="0"/>
                        </a:spcBef>
                        <a:spcAft>
                          <a:spcPts val="0"/>
                        </a:spcAft>
                        <a:buNone/>
                      </a:pPr>
                      <a:r>
                        <a:rPr b="1" lang="en" sz="1200">
                          <a:latin typeface="Pacifico"/>
                          <a:ea typeface="Pacifico"/>
                          <a:cs typeface="Pacifico"/>
                          <a:sym typeface="Pacifico"/>
                        </a:rPr>
                        <a:t>Citrations</a:t>
                      </a:r>
                      <a:endParaRPr b="1" sz="1200">
                        <a:latin typeface="Pacifico"/>
                        <a:ea typeface="Pacifico"/>
                        <a:cs typeface="Pacifico"/>
                        <a:sym typeface="Pacifico"/>
                      </a:endParaRPr>
                    </a:p>
                  </a:txBody>
                  <a:tcPr marT="63500" marB="63500" marR="63500" marL="63500"/>
                </a:tc>
                <a:tc>
                  <a:txBody>
                    <a:bodyPr/>
                    <a:lstStyle/>
                    <a:p>
                      <a:pPr indent="0" lvl="0" marL="0" rtl="0" algn="ctr">
                        <a:spcBef>
                          <a:spcPts val="0"/>
                        </a:spcBef>
                        <a:spcAft>
                          <a:spcPts val="0"/>
                        </a:spcAft>
                        <a:buNone/>
                      </a:pPr>
                      <a:r>
                        <a:rPr b="1" lang="en" sz="1100"/>
                        <a:t>2+ citations</a:t>
                      </a:r>
                      <a:r>
                        <a:rPr lang="en" sz="1100"/>
                        <a:t> are supplied on the back of the poster and are </a:t>
                      </a:r>
                      <a:r>
                        <a:rPr b="1" lang="en" sz="1100"/>
                        <a:t>formatted correctly</a:t>
                      </a:r>
                      <a:r>
                        <a:rPr lang="en" sz="1100"/>
                        <a:t> in MLA style</a:t>
                      </a:r>
                      <a:endParaRPr b="1" sz="1100"/>
                    </a:p>
                  </a:txBody>
                  <a:tcPr marT="63500" marB="63500" marR="63500" marL="63500"/>
                </a:tc>
                <a:tc>
                  <a:txBody>
                    <a:bodyPr/>
                    <a:lstStyle/>
                    <a:p>
                      <a:pPr indent="0" lvl="0" marL="0" rtl="0" algn="ctr">
                        <a:spcBef>
                          <a:spcPts val="0"/>
                        </a:spcBef>
                        <a:spcAft>
                          <a:spcPts val="0"/>
                        </a:spcAft>
                        <a:buNone/>
                      </a:pPr>
                      <a:r>
                        <a:rPr b="1" lang="en" sz="1100"/>
                        <a:t>2+ citations</a:t>
                      </a:r>
                      <a:r>
                        <a:rPr lang="en" sz="1100"/>
                        <a:t> are supplied on the back of the poster with some (MLA) </a:t>
                      </a:r>
                      <a:r>
                        <a:rPr b="1" lang="en" sz="1100"/>
                        <a:t>formatting mistakes </a:t>
                      </a:r>
                      <a:endParaRPr b="1" sz="1100"/>
                    </a:p>
                  </a:txBody>
                  <a:tcPr marT="63500" marB="63500" marR="63500" marL="63500"/>
                </a:tc>
                <a:tc>
                  <a:txBody>
                    <a:bodyPr/>
                    <a:lstStyle/>
                    <a:p>
                      <a:pPr indent="0" lvl="0" marL="0" rtl="0" algn="ctr">
                        <a:spcBef>
                          <a:spcPts val="0"/>
                        </a:spcBef>
                        <a:spcAft>
                          <a:spcPts val="0"/>
                        </a:spcAft>
                        <a:buNone/>
                      </a:pPr>
                      <a:r>
                        <a:rPr b="1" lang="en" sz="1100"/>
                        <a:t>Less than 2 citations</a:t>
                      </a:r>
                      <a:r>
                        <a:rPr lang="en" sz="1100"/>
                        <a:t> are supplied on the back of the poster and are </a:t>
                      </a:r>
                      <a:r>
                        <a:rPr b="1" lang="en" sz="1100"/>
                        <a:t>formatted correctly</a:t>
                      </a:r>
                      <a:r>
                        <a:rPr lang="en" sz="1100"/>
                        <a:t> in MLA style</a:t>
                      </a:r>
                      <a:endParaRPr sz="1100"/>
                    </a:p>
                  </a:txBody>
                  <a:tcPr marT="63500" marB="63500" marR="63500" marL="63500"/>
                </a:tc>
                <a:tc>
                  <a:txBody>
                    <a:bodyPr/>
                    <a:lstStyle/>
                    <a:p>
                      <a:pPr indent="0" lvl="0" marL="0" rtl="0" algn="ctr">
                        <a:spcBef>
                          <a:spcPts val="0"/>
                        </a:spcBef>
                        <a:spcAft>
                          <a:spcPts val="0"/>
                        </a:spcAft>
                        <a:buNone/>
                      </a:pPr>
                      <a:r>
                        <a:rPr b="1" lang="en" sz="1100"/>
                        <a:t>Less than 2 citations</a:t>
                      </a:r>
                      <a:r>
                        <a:rPr lang="en" sz="1100"/>
                        <a:t> are supplied on the back of the poster with some (MLA) </a:t>
                      </a:r>
                      <a:r>
                        <a:rPr b="1" lang="en" sz="1100"/>
                        <a:t>formatting mistakes</a:t>
                      </a:r>
                      <a:endParaRPr b="1" sz="1100"/>
                    </a:p>
                  </a:txBody>
                  <a:tcPr marT="63500" marB="63500" marR="63500" marL="63500"/>
                </a:tc>
              </a:tr>
              <a:tr h="12700">
                <a:tc>
                  <a:txBody>
                    <a:bodyPr/>
                    <a:lstStyle/>
                    <a:p>
                      <a:pPr indent="0" lvl="0" marL="0" rtl="0" algn="l">
                        <a:spcBef>
                          <a:spcPts val="0"/>
                        </a:spcBef>
                        <a:spcAft>
                          <a:spcPts val="0"/>
                        </a:spcAft>
                        <a:buNone/>
                      </a:pPr>
                      <a:r>
                        <a:rPr b="1" lang="en" sz="1200">
                          <a:latin typeface="Pacifico"/>
                          <a:ea typeface="Pacifico"/>
                          <a:cs typeface="Pacifico"/>
                          <a:sym typeface="Pacifico"/>
                        </a:rPr>
                        <a:t>Organization</a:t>
                      </a:r>
                      <a:endParaRPr b="1" sz="1200">
                        <a:latin typeface="Pacifico"/>
                        <a:ea typeface="Pacifico"/>
                        <a:cs typeface="Pacifico"/>
                        <a:sym typeface="Pacifico"/>
                      </a:endParaRPr>
                    </a:p>
                  </a:txBody>
                  <a:tcPr marT="63500" marB="63500" marR="63500" marL="63500"/>
                </a:tc>
                <a:tc>
                  <a:txBody>
                    <a:bodyPr/>
                    <a:lstStyle/>
                    <a:p>
                      <a:pPr indent="0" lvl="0" marL="0" rtl="0" algn="ctr">
                        <a:spcBef>
                          <a:spcPts val="0"/>
                        </a:spcBef>
                        <a:spcAft>
                          <a:spcPts val="0"/>
                        </a:spcAft>
                        <a:buNone/>
                      </a:pPr>
                      <a:r>
                        <a:rPr lang="en" sz="1100"/>
                        <a:t>Poster is</a:t>
                      </a:r>
                      <a:r>
                        <a:rPr b="1" lang="en" sz="1100"/>
                        <a:t> neat and organized</a:t>
                      </a:r>
                      <a:r>
                        <a:rPr lang="en" sz="1100"/>
                        <a:t> in a way that makes it </a:t>
                      </a:r>
                      <a:r>
                        <a:rPr b="1" lang="en" sz="1100"/>
                        <a:t>easy to read </a:t>
                      </a:r>
                      <a:r>
                        <a:rPr lang="en" sz="1100"/>
                        <a:t>and </a:t>
                      </a:r>
                      <a:r>
                        <a:rPr b="1" lang="en" sz="1100"/>
                        <a:t>visually pleasing</a:t>
                      </a:r>
                      <a:endParaRPr b="1" sz="1100"/>
                    </a:p>
                  </a:txBody>
                  <a:tcPr marT="63500" marB="63500" marR="63500" marL="63500"/>
                </a:tc>
                <a:tc>
                  <a:txBody>
                    <a:bodyPr/>
                    <a:lstStyle/>
                    <a:p>
                      <a:pPr indent="0" lvl="0" marL="0" rtl="0" algn="ctr">
                        <a:spcBef>
                          <a:spcPts val="0"/>
                        </a:spcBef>
                        <a:spcAft>
                          <a:spcPts val="0"/>
                        </a:spcAft>
                        <a:buNone/>
                      </a:pPr>
                      <a:r>
                        <a:rPr lang="en" sz="1100"/>
                        <a:t>Poster is mostly</a:t>
                      </a:r>
                      <a:r>
                        <a:rPr b="1" lang="en" sz="1100"/>
                        <a:t> neat and organized</a:t>
                      </a:r>
                      <a:r>
                        <a:rPr lang="en" sz="1100"/>
                        <a:t> in a way that makes it readable</a:t>
                      </a:r>
                      <a:endParaRPr b="1" sz="1100"/>
                    </a:p>
                  </a:txBody>
                  <a:tcPr marT="63500" marB="63500" marR="63500" marL="63500"/>
                </a:tc>
                <a:tc>
                  <a:txBody>
                    <a:bodyPr/>
                    <a:lstStyle/>
                    <a:p>
                      <a:pPr indent="0" lvl="0" marL="0" rtl="0" algn="ctr">
                        <a:spcBef>
                          <a:spcPts val="0"/>
                        </a:spcBef>
                        <a:spcAft>
                          <a:spcPts val="0"/>
                        </a:spcAft>
                        <a:buNone/>
                      </a:pPr>
                      <a:r>
                        <a:rPr lang="en" sz="1100"/>
                        <a:t>Poster is lacking</a:t>
                      </a:r>
                      <a:r>
                        <a:rPr b="1" lang="en" sz="1100"/>
                        <a:t> organization and neatness </a:t>
                      </a:r>
                      <a:r>
                        <a:rPr lang="en" sz="1100"/>
                        <a:t>in a way that makes it hard to read.</a:t>
                      </a:r>
                      <a:endParaRPr b="1" sz="1100"/>
                    </a:p>
                  </a:txBody>
                  <a:tcPr marT="63500" marB="63500" marR="63500" marL="63500"/>
                </a:tc>
                <a:tc>
                  <a:txBody>
                    <a:bodyPr/>
                    <a:lstStyle/>
                    <a:p>
                      <a:pPr indent="0" lvl="0" marL="0" rtl="0" algn="ctr">
                        <a:spcBef>
                          <a:spcPts val="0"/>
                        </a:spcBef>
                        <a:spcAft>
                          <a:spcPts val="0"/>
                        </a:spcAft>
                        <a:buNone/>
                      </a:pPr>
                      <a:r>
                        <a:rPr lang="en" sz="1100"/>
                        <a:t>Poster </a:t>
                      </a:r>
                      <a:r>
                        <a:rPr b="1" lang="en" sz="1100"/>
                        <a:t>cannot be read</a:t>
                      </a:r>
                      <a:r>
                        <a:rPr lang="en" sz="1100"/>
                        <a:t> or understood.</a:t>
                      </a:r>
                      <a:endParaRPr b="1" sz="1100"/>
                    </a:p>
                  </a:txBody>
                  <a:tcPr marT="63500" marB="63500" marR="63500" marL="63500"/>
                </a:tc>
              </a:tr>
              <a:tr h="12700">
                <a:tc>
                  <a:txBody>
                    <a:bodyPr/>
                    <a:lstStyle/>
                    <a:p>
                      <a:pPr indent="0" lvl="0" marL="0" rtl="0" algn="l">
                        <a:spcBef>
                          <a:spcPts val="0"/>
                        </a:spcBef>
                        <a:spcAft>
                          <a:spcPts val="0"/>
                        </a:spcAft>
                        <a:buNone/>
                      </a:pPr>
                      <a:r>
                        <a:rPr b="1" lang="en" sz="1200">
                          <a:latin typeface="Pacifico"/>
                          <a:ea typeface="Pacifico"/>
                          <a:cs typeface="Pacifico"/>
                          <a:sym typeface="Pacifico"/>
                        </a:rPr>
                        <a:t>Respect</a:t>
                      </a:r>
                      <a:endParaRPr b="1" sz="1200">
                        <a:latin typeface="Pacifico"/>
                        <a:ea typeface="Pacifico"/>
                        <a:cs typeface="Pacifico"/>
                        <a:sym typeface="Pacifico"/>
                      </a:endParaRPr>
                    </a:p>
                  </a:txBody>
                  <a:tcPr marT="63500" marB="63500" marR="63500" marL="63500"/>
                </a:tc>
                <a:tc>
                  <a:txBody>
                    <a:bodyPr/>
                    <a:lstStyle/>
                    <a:p>
                      <a:pPr indent="0" lvl="0" marL="0" rtl="0" algn="ctr">
                        <a:spcBef>
                          <a:spcPts val="0"/>
                        </a:spcBef>
                        <a:spcAft>
                          <a:spcPts val="0"/>
                        </a:spcAft>
                        <a:buNone/>
                      </a:pPr>
                      <a:r>
                        <a:rPr b="1" lang="en" sz="1100"/>
                        <a:t>Both Student and poste</a:t>
                      </a:r>
                      <a:r>
                        <a:rPr lang="en" sz="1100"/>
                        <a:t>r </a:t>
                      </a:r>
                      <a:r>
                        <a:rPr b="1" lang="en" sz="1100"/>
                        <a:t>always</a:t>
                      </a:r>
                      <a:r>
                        <a:rPr lang="en" sz="1100"/>
                        <a:t> display </a:t>
                      </a:r>
                      <a:r>
                        <a:rPr b="1" lang="en" sz="1100"/>
                        <a:t>respectful attitudes </a:t>
                      </a:r>
                      <a:r>
                        <a:rPr lang="en" sz="1100"/>
                        <a:t>when discussion aspects of diversity and representation in science </a:t>
                      </a:r>
                      <a:endParaRPr sz="1100"/>
                    </a:p>
                  </a:txBody>
                  <a:tcPr marT="63500" marB="63500" marR="63500" marL="63500"/>
                </a:tc>
                <a:tc>
                  <a:txBody>
                    <a:bodyPr/>
                    <a:lstStyle/>
                    <a:p>
                      <a:pPr indent="0" lvl="0" marL="0" rtl="0" algn="ctr">
                        <a:spcBef>
                          <a:spcPts val="0"/>
                        </a:spcBef>
                        <a:spcAft>
                          <a:spcPts val="0"/>
                        </a:spcAft>
                        <a:buNone/>
                      </a:pPr>
                      <a:r>
                        <a:rPr b="1" lang="en" sz="1100"/>
                        <a:t>Both Student and poste</a:t>
                      </a:r>
                      <a:r>
                        <a:rPr lang="en" sz="1100"/>
                        <a:t>r </a:t>
                      </a:r>
                      <a:r>
                        <a:rPr b="1" lang="en" sz="1100"/>
                        <a:t>usually</a:t>
                      </a:r>
                      <a:r>
                        <a:rPr lang="en" sz="1100"/>
                        <a:t> display </a:t>
                      </a:r>
                      <a:r>
                        <a:rPr b="1" lang="en" sz="1100"/>
                        <a:t>respectful attitudes </a:t>
                      </a:r>
                      <a:r>
                        <a:rPr lang="en" sz="1100"/>
                        <a:t>when discussion aspects of diversity and representation in science </a:t>
                      </a:r>
                      <a:endParaRPr b="1" sz="1100"/>
                    </a:p>
                  </a:txBody>
                  <a:tcPr marT="63500" marB="63500" marR="63500" marL="63500"/>
                </a:tc>
                <a:tc>
                  <a:txBody>
                    <a:bodyPr/>
                    <a:lstStyle/>
                    <a:p>
                      <a:pPr indent="0" lvl="0" marL="0" rtl="0" algn="ctr">
                        <a:spcBef>
                          <a:spcPts val="0"/>
                        </a:spcBef>
                        <a:spcAft>
                          <a:spcPts val="0"/>
                        </a:spcAft>
                        <a:buNone/>
                      </a:pPr>
                      <a:r>
                        <a:rPr b="1" lang="en" sz="1100"/>
                        <a:t>Student or poste</a:t>
                      </a:r>
                      <a:r>
                        <a:rPr lang="en" sz="1100"/>
                        <a:t>r</a:t>
                      </a:r>
                      <a:r>
                        <a:rPr b="1" lang="en" sz="1100"/>
                        <a:t> does not display respectful attitudes </a:t>
                      </a:r>
                      <a:r>
                        <a:rPr lang="en" sz="1100"/>
                        <a:t>when discussion aspects of diversity and representation in science </a:t>
                      </a:r>
                      <a:endParaRPr b="1" sz="1100"/>
                    </a:p>
                  </a:txBody>
                  <a:tcPr marT="63500" marB="63500" marR="63500" marL="63500"/>
                </a:tc>
                <a:tc>
                  <a:txBody>
                    <a:bodyPr/>
                    <a:lstStyle/>
                    <a:p>
                      <a:pPr indent="0" lvl="0" marL="0" rtl="0" algn="ctr">
                        <a:spcBef>
                          <a:spcPts val="0"/>
                        </a:spcBef>
                        <a:spcAft>
                          <a:spcPts val="0"/>
                        </a:spcAft>
                        <a:buNone/>
                      </a:pPr>
                      <a:r>
                        <a:rPr b="1" lang="en" sz="1100"/>
                        <a:t>Student and poste</a:t>
                      </a:r>
                      <a:r>
                        <a:rPr lang="en" sz="1100"/>
                        <a:t>r </a:t>
                      </a:r>
                      <a:r>
                        <a:rPr b="1" lang="en" sz="1100"/>
                        <a:t>does not display</a:t>
                      </a:r>
                      <a:r>
                        <a:rPr lang="en" sz="1100"/>
                        <a:t> </a:t>
                      </a:r>
                      <a:r>
                        <a:rPr b="1" lang="en" sz="1100"/>
                        <a:t>respectful attitudes </a:t>
                      </a:r>
                      <a:r>
                        <a:rPr lang="en" sz="1100"/>
                        <a:t>when discussion aspects of diversity and representation in science</a:t>
                      </a:r>
                      <a:endParaRPr b="1" sz="1100"/>
                    </a:p>
                  </a:txBody>
                  <a:tcPr marT="63500" marB="63500" marR="63500" marL="63500"/>
                </a:tc>
              </a:tr>
            </a:tbl>
          </a:graphicData>
        </a:graphic>
      </p:graphicFrame>
      <p:sp>
        <p:nvSpPr>
          <p:cNvPr id="186" name="Google Shape;186;p34"/>
          <p:cNvSpPr txBox="1"/>
          <p:nvPr/>
        </p:nvSpPr>
        <p:spPr>
          <a:xfrm>
            <a:off x="1489850" y="35475"/>
            <a:ext cx="6160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Source Code Pro"/>
                <a:ea typeface="Source Code Pro"/>
                <a:cs typeface="Source Code Pro"/>
                <a:sym typeface="Source Code Pro"/>
              </a:rPr>
              <a:t>RUBRIC</a:t>
            </a:r>
            <a:endParaRPr b="1">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